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77" r:id="rId3"/>
    <p:sldId id="257" r:id="rId4"/>
    <p:sldId id="258" r:id="rId5"/>
    <p:sldId id="259" r:id="rId6"/>
    <p:sldId id="280" r:id="rId7"/>
    <p:sldId id="260" r:id="rId8"/>
    <p:sldId id="261" r:id="rId9"/>
    <p:sldId id="262" r:id="rId10"/>
    <p:sldId id="263" r:id="rId11"/>
    <p:sldId id="264" r:id="rId12"/>
    <p:sldId id="265" r:id="rId13"/>
    <p:sldId id="266" r:id="rId14"/>
    <p:sldId id="267" r:id="rId15"/>
    <p:sldId id="268" r:id="rId16"/>
    <p:sldId id="269" r:id="rId17"/>
    <p:sldId id="270" r:id="rId18"/>
    <p:sldId id="272" r:id="rId19"/>
    <p:sldId id="271" r:id="rId20"/>
    <p:sldId id="273" r:id="rId21"/>
    <p:sldId id="274" r:id="rId22"/>
    <p:sldId id="275" r:id="rId23"/>
    <p:sldId id="276" r:id="rId24"/>
    <p:sldId id="278" r:id="rId25"/>
    <p:sldId id="279" r:id="rId26"/>
  </p:sldIdLst>
  <p:sldSz cx="9144000" cy="6858000" type="screen4x3"/>
  <p:notesSz cx="6858000" cy="9144000"/>
  <p:custDataLst>
    <p:tags r:id="rId28"/>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8" autoAdjust="0"/>
    <p:restoredTop sz="86408" autoAdjust="0"/>
  </p:normalViewPr>
  <p:slideViewPr>
    <p:cSldViewPr>
      <p:cViewPr varScale="1">
        <p:scale>
          <a:sx n="80" d="100"/>
          <a:sy n="80" d="100"/>
        </p:scale>
        <p:origin x="-828" y="-78"/>
      </p:cViewPr>
      <p:guideLst>
        <p:guide orient="horz" pos="2160"/>
        <p:guide pos="2880"/>
      </p:guideLst>
    </p:cSldViewPr>
  </p:slideViewPr>
  <p:outlineViewPr>
    <p:cViewPr>
      <p:scale>
        <a:sx n="33" d="100"/>
        <a:sy n="33" d="100"/>
      </p:scale>
      <p:origin x="240" y="174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0EEB43-77C9-4961-8E02-42B202D47380}" type="doc">
      <dgm:prSet loTypeId="urn:microsoft.com/office/officeart/2005/8/layout/pyramid3" loCatId="pyramid" qsTypeId="urn:microsoft.com/office/officeart/2005/8/quickstyle/simple1" qsCatId="simple" csTypeId="urn:microsoft.com/office/officeart/2005/8/colors/accent1_2" csCatId="accent1" phldr="1"/>
      <dgm:spPr/>
    </dgm:pt>
    <dgm:pt modelId="{5885E272-021F-40A2-A61F-192BEDE2B519}">
      <dgm:prSet phldrT="[Текст]" custT="1"/>
      <dgm:spPr/>
      <dgm:t>
        <a:bodyPr/>
        <a:lstStyle/>
        <a:p>
          <a:r>
            <a:rPr lang="kk-KZ" sz="4400" dirty="0" smtClean="0"/>
            <a:t>Бірінші</a:t>
          </a:r>
          <a:endParaRPr lang="ru-RU" sz="4400" dirty="0"/>
        </a:p>
      </dgm:t>
    </dgm:pt>
    <dgm:pt modelId="{05F3B804-E27C-4B04-8416-3B8B036DDC8D}" type="parTrans" cxnId="{FF0DA163-90AC-480A-BCD1-1AF9639F55D5}">
      <dgm:prSet/>
      <dgm:spPr/>
      <dgm:t>
        <a:bodyPr/>
        <a:lstStyle/>
        <a:p>
          <a:endParaRPr lang="ru-RU"/>
        </a:p>
      </dgm:t>
    </dgm:pt>
    <dgm:pt modelId="{F3A21FFE-0570-4942-A3AD-997F8F3C7923}" type="sibTrans" cxnId="{FF0DA163-90AC-480A-BCD1-1AF9639F55D5}">
      <dgm:prSet/>
      <dgm:spPr/>
      <dgm:t>
        <a:bodyPr/>
        <a:lstStyle/>
        <a:p>
          <a:endParaRPr lang="ru-RU"/>
        </a:p>
      </dgm:t>
    </dgm:pt>
    <dgm:pt modelId="{CC27E68C-1234-4ACC-886B-0A94205A4152}">
      <dgm:prSet phldrT="[Текст]" custT="1"/>
      <dgm:spPr/>
      <dgm:t>
        <a:bodyPr/>
        <a:lstStyle/>
        <a:p>
          <a:r>
            <a:rPr lang="kk-KZ" sz="4400" dirty="0" smtClean="0"/>
            <a:t>Екінші</a:t>
          </a:r>
          <a:endParaRPr lang="ru-RU" sz="4400" dirty="0"/>
        </a:p>
      </dgm:t>
    </dgm:pt>
    <dgm:pt modelId="{36F67593-A205-4DE2-A733-593E64969E47}" type="parTrans" cxnId="{04DC08CA-6093-416E-B0F5-08C3A0B9E1D3}">
      <dgm:prSet/>
      <dgm:spPr/>
      <dgm:t>
        <a:bodyPr/>
        <a:lstStyle/>
        <a:p>
          <a:endParaRPr lang="ru-RU"/>
        </a:p>
      </dgm:t>
    </dgm:pt>
    <dgm:pt modelId="{EF0FB8D8-2BF4-44FE-ACBE-5BFAC405A475}" type="sibTrans" cxnId="{04DC08CA-6093-416E-B0F5-08C3A0B9E1D3}">
      <dgm:prSet/>
      <dgm:spPr/>
      <dgm:t>
        <a:bodyPr/>
        <a:lstStyle/>
        <a:p>
          <a:endParaRPr lang="ru-RU"/>
        </a:p>
      </dgm:t>
    </dgm:pt>
    <dgm:pt modelId="{FEE330D8-D975-42A3-91B2-CD3021F20304}">
      <dgm:prSet phldrT="[Текст]" custT="1"/>
      <dgm:spPr/>
      <dgm:t>
        <a:bodyPr/>
        <a:lstStyle/>
        <a:p>
          <a:r>
            <a:rPr lang="kk-KZ" sz="4400" dirty="0" smtClean="0"/>
            <a:t>Үшінші</a:t>
          </a:r>
        </a:p>
      </dgm:t>
    </dgm:pt>
    <dgm:pt modelId="{8CC47F7C-2888-457F-81BB-46A2B9BB65C6}" type="parTrans" cxnId="{407B5EA2-CFEC-4752-98CB-4C06AE9715DD}">
      <dgm:prSet/>
      <dgm:spPr/>
      <dgm:t>
        <a:bodyPr/>
        <a:lstStyle/>
        <a:p>
          <a:endParaRPr lang="ru-RU"/>
        </a:p>
      </dgm:t>
    </dgm:pt>
    <dgm:pt modelId="{C8095C17-2792-4D6F-87C4-2F4023CDB8D0}" type="sibTrans" cxnId="{407B5EA2-CFEC-4752-98CB-4C06AE9715DD}">
      <dgm:prSet/>
      <dgm:spPr/>
      <dgm:t>
        <a:bodyPr/>
        <a:lstStyle/>
        <a:p>
          <a:endParaRPr lang="ru-RU"/>
        </a:p>
      </dgm:t>
    </dgm:pt>
    <dgm:pt modelId="{C0035067-70C1-4B3A-A3F4-42A17E5D7ACF}">
      <dgm:prSet phldrT="[Текст]" custT="1"/>
      <dgm:spPr/>
      <dgm:t>
        <a:bodyPr/>
        <a:lstStyle/>
        <a:p>
          <a:r>
            <a:rPr lang="kk-KZ" sz="4400" dirty="0" smtClean="0"/>
            <a:t>Төртінші</a:t>
          </a:r>
          <a:endParaRPr lang="ru-RU" sz="4400" dirty="0"/>
        </a:p>
      </dgm:t>
    </dgm:pt>
    <dgm:pt modelId="{0A2D6576-C77F-41F1-8256-2EBD25ED8198}" type="parTrans" cxnId="{350F7500-51DB-4833-927A-C7E86A637278}">
      <dgm:prSet/>
      <dgm:spPr/>
      <dgm:t>
        <a:bodyPr/>
        <a:lstStyle/>
        <a:p>
          <a:endParaRPr lang="ru-RU"/>
        </a:p>
      </dgm:t>
    </dgm:pt>
    <dgm:pt modelId="{7D7CE011-0966-41BB-B90A-280E80E9BEFC}" type="sibTrans" cxnId="{350F7500-51DB-4833-927A-C7E86A637278}">
      <dgm:prSet/>
      <dgm:spPr/>
      <dgm:t>
        <a:bodyPr/>
        <a:lstStyle/>
        <a:p>
          <a:endParaRPr lang="ru-RU"/>
        </a:p>
      </dgm:t>
    </dgm:pt>
    <dgm:pt modelId="{A72A7527-3CF0-496F-A199-BADA66CF883D}" type="pres">
      <dgm:prSet presAssocID="{820EEB43-77C9-4961-8E02-42B202D47380}" presName="Name0" presStyleCnt="0">
        <dgm:presLayoutVars>
          <dgm:dir/>
          <dgm:animLvl val="lvl"/>
          <dgm:resizeHandles val="exact"/>
        </dgm:presLayoutVars>
      </dgm:prSet>
      <dgm:spPr/>
    </dgm:pt>
    <dgm:pt modelId="{DD35CAD6-BBD3-457D-A2BB-A84445AD746D}" type="pres">
      <dgm:prSet presAssocID="{5885E272-021F-40A2-A61F-192BEDE2B519}" presName="Name8" presStyleCnt="0"/>
      <dgm:spPr/>
    </dgm:pt>
    <dgm:pt modelId="{C8509724-9889-4D3A-8BCC-74058729F678}" type="pres">
      <dgm:prSet presAssocID="{5885E272-021F-40A2-A61F-192BEDE2B519}" presName="level" presStyleLbl="node1" presStyleIdx="0" presStyleCnt="4">
        <dgm:presLayoutVars>
          <dgm:chMax val="1"/>
          <dgm:bulletEnabled val="1"/>
        </dgm:presLayoutVars>
      </dgm:prSet>
      <dgm:spPr/>
      <dgm:t>
        <a:bodyPr/>
        <a:lstStyle/>
        <a:p>
          <a:endParaRPr lang="ru-RU"/>
        </a:p>
      </dgm:t>
    </dgm:pt>
    <dgm:pt modelId="{012283F6-7153-41E0-B183-FA7DA2E84A97}" type="pres">
      <dgm:prSet presAssocID="{5885E272-021F-40A2-A61F-192BEDE2B519}" presName="levelTx" presStyleLbl="revTx" presStyleIdx="0" presStyleCnt="0">
        <dgm:presLayoutVars>
          <dgm:chMax val="1"/>
          <dgm:bulletEnabled val="1"/>
        </dgm:presLayoutVars>
      </dgm:prSet>
      <dgm:spPr/>
      <dgm:t>
        <a:bodyPr/>
        <a:lstStyle/>
        <a:p>
          <a:endParaRPr lang="ru-RU"/>
        </a:p>
      </dgm:t>
    </dgm:pt>
    <dgm:pt modelId="{F18E0AB5-32E6-42D3-8947-EBF46BA56AB1}" type="pres">
      <dgm:prSet presAssocID="{CC27E68C-1234-4ACC-886B-0A94205A4152}" presName="Name8" presStyleCnt="0"/>
      <dgm:spPr/>
    </dgm:pt>
    <dgm:pt modelId="{CD39DB96-65D2-4183-A90F-0489CEEB8263}" type="pres">
      <dgm:prSet presAssocID="{CC27E68C-1234-4ACC-886B-0A94205A4152}" presName="level" presStyleLbl="node1" presStyleIdx="1" presStyleCnt="4" custScaleX="109198">
        <dgm:presLayoutVars>
          <dgm:chMax val="1"/>
          <dgm:bulletEnabled val="1"/>
        </dgm:presLayoutVars>
      </dgm:prSet>
      <dgm:spPr/>
      <dgm:t>
        <a:bodyPr/>
        <a:lstStyle/>
        <a:p>
          <a:endParaRPr lang="ru-RU"/>
        </a:p>
      </dgm:t>
    </dgm:pt>
    <dgm:pt modelId="{6252D10B-A5B3-4443-A7A8-521082E437DD}" type="pres">
      <dgm:prSet presAssocID="{CC27E68C-1234-4ACC-886B-0A94205A4152}" presName="levelTx" presStyleLbl="revTx" presStyleIdx="0" presStyleCnt="0">
        <dgm:presLayoutVars>
          <dgm:chMax val="1"/>
          <dgm:bulletEnabled val="1"/>
        </dgm:presLayoutVars>
      </dgm:prSet>
      <dgm:spPr/>
      <dgm:t>
        <a:bodyPr/>
        <a:lstStyle/>
        <a:p>
          <a:endParaRPr lang="ru-RU"/>
        </a:p>
      </dgm:t>
    </dgm:pt>
    <dgm:pt modelId="{AE0100DF-1097-4B09-886A-1BFB69F51EAB}" type="pres">
      <dgm:prSet presAssocID="{FEE330D8-D975-42A3-91B2-CD3021F20304}" presName="Name8" presStyleCnt="0"/>
      <dgm:spPr/>
    </dgm:pt>
    <dgm:pt modelId="{8018E978-6874-47A6-B371-7F3741CDE1AD}" type="pres">
      <dgm:prSet presAssocID="{FEE330D8-D975-42A3-91B2-CD3021F20304}" presName="level" presStyleLbl="node1" presStyleIdx="2" presStyleCnt="4" custScaleX="119698" custLinFactNeighborX="-1575" custLinFactNeighborY="-7215">
        <dgm:presLayoutVars>
          <dgm:chMax val="1"/>
          <dgm:bulletEnabled val="1"/>
        </dgm:presLayoutVars>
      </dgm:prSet>
      <dgm:spPr/>
      <dgm:t>
        <a:bodyPr/>
        <a:lstStyle/>
        <a:p>
          <a:endParaRPr lang="ru-RU"/>
        </a:p>
      </dgm:t>
    </dgm:pt>
    <dgm:pt modelId="{97E0F52A-A2F6-456E-BB51-1A1C72A3E7F7}" type="pres">
      <dgm:prSet presAssocID="{FEE330D8-D975-42A3-91B2-CD3021F20304}" presName="levelTx" presStyleLbl="revTx" presStyleIdx="0" presStyleCnt="0">
        <dgm:presLayoutVars>
          <dgm:chMax val="1"/>
          <dgm:bulletEnabled val="1"/>
        </dgm:presLayoutVars>
      </dgm:prSet>
      <dgm:spPr/>
      <dgm:t>
        <a:bodyPr/>
        <a:lstStyle/>
        <a:p>
          <a:endParaRPr lang="ru-RU"/>
        </a:p>
      </dgm:t>
    </dgm:pt>
    <dgm:pt modelId="{27A92808-E91E-4A89-B0C7-9EFB872BB727}" type="pres">
      <dgm:prSet presAssocID="{C0035067-70C1-4B3A-A3F4-42A17E5D7ACF}" presName="Name8" presStyleCnt="0"/>
      <dgm:spPr/>
    </dgm:pt>
    <dgm:pt modelId="{A0B9E6BD-C835-4017-BDAD-6E3BF462634B}" type="pres">
      <dgm:prSet presAssocID="{C0035067-70C1-4B3A-A3F4-42A17E5D7ACF}" presName="level" presStyleLbl="node1" presStyleIdx="3" presStyleCnt="4" custScaleX="151198" custLinFactNeighborX="0" custLinFactNeighborY="-13576">
        <dgm:presLayoutVars>
          <dgm:chMax val="1"/>
          <dgm:bulletEnabled val="1"/>
        </dgm:presLayoutVars>
      </dgm:prSet>
      <dgm:spPr/>
      <dgm:t>
        <a:bodyPr/>
        <a:lstStyle/>
        <a:p>
          <a:endParaRPr lang="ru-RU"/>
        </a:p>
      </dgm:t>
    </dgm:pt>
    <dgm:pt modelId="{873E738E-E01D-4AB0-B9F4-95360D0C4F3F}" type="pres">
      <dgm:prSet presAssocID="{C0035067-70C1-4B3A-A3F4-42A17E5D7ACF}" presName="levelTx" presStyleLbl="revTx" presStyleIdx="0" presStyleCnt="0">
        <dgm:presLayoutVars>
          <dgm:chMax val="1"/>
          <dgm:bulletEnabled val="1"/>
        </dgm:presLayoutVars>
      </dgm:prSet>
      <dgm:spPr/>
      <dgm:t>
        <a:bodyPr/>
        <a:lstStyle/>
        <a:p>
          <a:endParaRPr lang="ru-RU"/>
        </a:p>
      </dgm:t>
    </dgm:pt>
  </dgm:ptLst>
  <dgm:cxnLst>
    <dgm:cxn modelId="{E901D3DB-8CFE-494A-9C14-69BAF26AC90C}" type="presOf" srcId="{820EEB43-77C9-4961-8E02-42B202D47380}" destId="{A72A7527-3CF0-496F-A199-BADA66CF883D}" srcOrd="0" destOrd="0" presId="urn:microsoft.com/office/officeart/2005/8/layout/pyramid3"/>
    <dgm:cxn modelId="{04DC08CA-6093-416E-B0F5-08C3A0B9E1D3}" srcId="{820EEB43-77C9-4961-8E02-42B202D47380}" destId="{CC27E68C-1234-4ACC-886B-0A94205A4152}" srcOrd="1" destOrd="0" parTransId="{36F67593-A205-4DE2-A733-593E64969E47}" sibTransId="{EF0FB8D8-2BF4-44FE-ACBE-5BFAC405A475}"/>
    <dgm:cxn modelId="{FE395DE6-1074-465D-B341-3CE15F687F9D}" type="presOf" srcId="{CC27E68C-1234-4ACC-886B-0A94205A4152}" destId="{6252D10B-A5B3-4443-A7A8-521082E437DD}" srcOrd="1" destOrd="0" presId="urn:microsoft.com/office/officeart/2005/8/layout/pyramid3"/>
    <dgm:cxn modelId="{350F7500-51DB-4833-927A-C7E86A637278}" srcId="{820EEB43-77C9-4961-8E02-42B202D47380}" destId="{C0035067-70C1-4B3A-A3F4-42A17E5D7ACF}" srcOrd="3" destOrd="0" parTransId="{0A2D6576-C77F-41F1-8256-2EBD25ED8198}" sibTransId="{7D7CE011-0966-41BB-B90A-280E80E9BEFC}"/>
    <dgm:cxn modelId="{B99377E7-9D7F-4EF6-B80C-CD2644EA1B84}" type="presOf" srcId="{FEE330D8-D975-42A3-91B2-CD3021F20304}" destId="{97E0F52A-A2F6-456E-BB51-1A1C72A3E7F7}" srcOrd="1" destOrd="0" presId="urn:microsoft.com/office/officeart/2005/8/layout/pyramid3"/>
    <dgm:cxn modelId="{26022DE1-523E-455B-AAE8-CB5FF482000F}" type="presOf" srcId="{C0035067-70C1-4B3A-A3F4-42A17E5D7ACF}" destId="{A0B9E6BD-C835-4017-BDAD-6E3BF462634B}" srcOrd="0" destOrd="0" presId="urn:microsoft.com/office/officeart/2005/8/layout/pyramid3"/>
    <dgm:cxn modelId="{DCDBA597-497A-4C70-A6FF-B195C921E6BD}" type="presOf" srcId="{C0035067-70C1-4B3A-A3F4-42A17E5D7ACF}" destId="{873E738E-E01D-4AB0-B9F4-95360D0C4F3F}" srcOrd="1" destOrd="0" presId="urn:microsoft.com/office/officeart/2005/8/layout/pyramid3"/>
    <dgm:cxn modelId="{716C1C45-13F7-4860-8FFE-3149968884EB}" type="presOf" srcId="{CC27E68C-1234-4ACC-886B-0A94205A4152}" destId="{CD39DB96-65D2-4183-A90F-0489CEEB8263}" srcOrd="0" destOrd="0" presId="urn:microsoft.com/office/officeart/2005/8/layout/pyramid3"/>
    <dgm:cxn modelId="{FF0DA163-90AC-480A-BCD1-1AF9639F55D5}" srcId="{820EEB43-77C9-4961-8E02-42B202D47380}" destId="{5885E272-021F-40A2-A61F-192BEDE2B519}" srcOrd="0" destOrd="0" parTransId="{05F3B804-E27C-4B04-8416-3B8B036DDC8D}" sibTransId="{F3A21FFE-0570-4942-A3AD-997F8F3C7923}"/>
    <dgm:cxn modelId="{B48FF839-67F3-4F69-9D51-D97C0C4C7A2F}" type="presOf" srcId="{5885E272-021F-40A2-A61F-192BEDE2B519}" destId="{012283F6-7153-41E0-B183-FA7DA2E84A97}" srcOrd="1" destOrd="0" presId="urn:microsoft.com/office/officeart/2005/8/layout/pyramid3"/>
    <dgm:cxn modelId="{71E86980-8023-4CD6-B14A-40232F6151E3}" type="presOf" srcId="{5885E272-021F-40A2-A61F-192BEDE2B519}" destId="{C8509724-9889-4D3A-8BCC-74058729F678}" srcOrd="0" destOrd="0" presId="urn:microsoft.com/office/officeart/2005/8/layout/pyramid3"/>
    <dgm:cxn modelId="{7EB5EAE6-D54D-4E5B-B650-2B6AF7BFEAC7}" type="presOf" srcId="{FEE330D8-D975-42A3-91B2-CD3021F20304}" destId="{8018E978-6874-47A6-B371-7F3741CDE1AD}" srcOrd="0" destOrd="0" presId="urn:microsoft.com/office/officeart/2005/8/layout/pyramid3"/>
    <dgm:cxn modelId="{407B5EA2-CFEC-4752-98CB-4C06AE9715DD}" srcId="{820EEB43-77C9-4961-8E02-42B202D47380}" destId="{FEE330D8-D975-42A3-91B2-CD3021F20304}" srcOrd="2" destOrd="0" parTransId="{8CC47F7C-2888-457F-81BB-46A2B9BB65C6}" sibTransId="{C8095C17-2792-4D6F-87C4-2F4023CDB8D0}"/>
    <dgm:cxn modelId="{E29D2946-6DBC-479A-91DE-77FC25CF240B}" type="presParOf" srcId="{A72A7527-3CF0-496F-A199-BADA66CF883D}" destId="{DD35CAD6-BBD3-457D-A2BB-A84445AD746D}" srcOrd="0" destOrd="0" presId="urn:microsoft.com/office/officeart/2005/8/layout/pyramid3"/>
    <dgm:cxn modelId="{5A6E0790-F81B-4C4F-AE6A-5E085695D078}" type="presParOf" srcId="{DD35CAD6-BBD3-457D-A2BB-A84445AD746D}" destId="{C8509724-9889-4D3A-8BCC-74058729F678}" srcOrd="0" destOrd="0" presId="urn:microsoft.com/office/officeart/2005/8/layout/pyramid3"/>
    <dgm:cxn modelId="{59F421D6-86E5-4737-A48A-0E347F74EB35}" type="presParOf" srcId="{DD35CAD6-BBD3-457D-A2BB-A84445AD746D}" destId="{012283F6-7153-41E0-B183-FA7DA2E84A97}" srcOrd="1" destOrd="0" presId="urn:microsoft.com/office/officeart/2005/8/layout/pyramid3"/>
    <dgm:cxn modelId="{C7C66BB6-04C9-4BBB-94EF-774BE0999984}" type="presParOf" srcId="{A72A7527-3CF0-496F-A199-BADA66CF883D}" destId="{F18E0AB5-32E6-42D3-8947-EBF46BA56AB1}" srcOrd="1" destOrd="0" presId="urn:microsoft.com/office/officeart/2005/8/layout/pyramid3"/>
    <dgm:cxn modelId="{1752C35D-3129-4C0A-B1AD-99C4F5BBA0BE}" type="presParOf" srcId="{F18E0AB5-32E6-42D3-8947-EBF46BA56AB1}" destId="{CD39DB96-65D2-4183-A90F-0489CEEB8263}" srcOrd="0" destOrd="0" presId="urn:microsoft.com/office/officeart/2005/8/layout/pyramid3"/>
    <dgm:cxn modelId="{13254E2A-CBA3-4638-80C1-FF8B1E5F3E9F}" type="presParOf" srcId="{F18E0AB5-32E6-42D3-8947-EBF46BA56AB1}" destId="{6252D10B-A5B3-4443-A7A8-521082E437DD}" srcOrd="1" destOrd="0" presId="urn:microsoft.com/office/officeart/2005/8/layout/pyramid3"/>
    <dgm:cxn modelId="{938E26EC-381C-4E49-B79E-B08C04FB3783}" type="presParOf" srcId="{A72A7527-3CF0-496F-A199-BADA66CF883D}" destId="{AE0100DF-1097-4B09-886A-1BFB69F51EAB}" srcOrd="2" destOrd="0" presId="urn:microsoft.com/office/officeart/2005/8/layout/pyramid3"/>
    <dgm:cxn modelId="{28934CE8-B15C-4B26-91E8-DA5D5ED11162}" type="presParOf" srcId="{AE0100DF-1097-4B09-886A-1BFB69F51EAB}" destId="{8018E978-6874-47A6-B371-7F3741CDE1AD}" srcOrd="0" destOrd="0" presId="urn:microsoft.com/office/officeart/2005/8/layout/pyramid3"/>
    <dgm:cxn modelId="{624A5CB1-478A-4AC1-88F2-169C22A9EB04}" type="presParOf" srcId="{AE0100DF-1097-4B09-886A-1BFB69F51EAB}" destId="{97E0F52A-A2F6-456E-BB51-1A1C72A3E7F7}" srcOrd="1" destOrd="0" presId="urn:microsoft.com/office/officeart/2005/8/layout/pyramid3"/>
    <dgm:cxn modelId="{17DEDE92-E1B0-4E71-BF54-912450B88254}" type="presParOf" srcId="{A72A7527-3CF0-496F-A199-BADA66CF883D}" destId="{27A92808-E91E-4A89-B0C7-9EFB872BB727}" srcOrd="3" destOrd="0" presId="urn:microsoft.com/office/officeart/2005/8/layout/pyramid3"/>
    <dgm:cxn modelId="{188C3C6F-0AB6-476E-B468-05AD1C16835F}" type="presParOf" srcId="{27A92808-E91E-4A89-B0C7-9EFB872BB727}" destId="{A0B9E6BD-C835-4017-BDAD-6E3BF462634B}" srcOrd="0" destOrd="0" presId="urn:microsoft.com/office/officeart/2005/8/layout/pyramid3"/>
    <dgm:cxn modelId="{215864C2-2BEC-4E2E-93F2-20524900F773}" type="presParOf" srcId="{27A92808-E91E-4A89-B0C7-9EFB872BB727}" destId="{873E738E-E01D-4AB0-B9F4-95360D0C4F3F}"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09724-9889-4D3A-8BCC-74058729F678}">
      <dsp:nvSpPr>
        <dsp:cNvPr id="0" name=""/>
        <dsp:cNvSpPr/>
      </dsp:nvSpPr>
      <dsp:spPr>
        <a:xfrm rot="10800000">
          <a:off x="0" y="0"/>
          <a:ext cx="9144000" cy="1307300"/>
        </a:xfrm>
        <a:prstGeom prst="trapezoid">
          <a:avLst>
            <a:gd name="adj" fmla="val 874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kk-KZ" sz="4400" kern="1200" dirty="0" smtClean="0"/>
            <a:t>Бірінші</a:t>
          </a:r>
          <a:endParaRPr lang="ru-RU" sz="4400" kern="1200" dirty="0"/>
        </a:p>
      </dsp:txBody>
      <dsp:txXfrm rot="-10800000">
        <a:off x="1600199" y="0"/>
        <a:ext cx="5943600" cy="1307300"/>
      </dsp:txXfrm>
    </dsp:sp>
    <dsp:sp modelId="{CD39DB96-65D2-4183-A90F-0489CEEB8263}">
      <dsp:nvSpPr>
        <dsp:cNvPr id="0" name=""/>
        <dsp:cNvSpPr/>
      </dsp:nvSpPr>
      <dsp:spPr>
        <a:xfrm rot="10800000">
          <a:off x="827600" y="1307300"/>
          <a:ext cx="7488798" cy="1307300"/>
        </a:xfrm>
        <a:prstGeom prst="trapezoid">
          <a:avLst>
            <a:gd name="adj" fmla="val 874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kk-KZ" sz="4400" kern="1200" dirty="0" smtClean="0"/>
            <a:t>Екінші</a:t>
          </a:r>
          <a:endParaRPr lang="ru-RU" sz="4400" kern="1200" dirty="0"/>
        </a:p>
      </dsp:txBody>
      <dsp:txXfrm rot="-10800000">
        <a:off x="2138140" y="1307300"/>
        <a:ext cx="4867719" cy="1307300"/>
      </dsp:txXfrm>
    </dsp:sp>
    <dsp:sp modelId="{8018E978-6874-47A6-B371-7F3741CDE1AD}">
      <dsp:nvSpPr>
        <dsp:cNvPr id="0" name=""/>
        <dsp:cNvSpPr/>
      </dsp:nvSpPr>
      <dsp:spPr>
        <a:xfrm rot="10800000">
          <a:off x="1763694" y="2520278"/>
          <a:ext cx="5472592" cy="1307300"/>
        </a:xfrm>
        <a:prstGeom prst="trapezoid">
          <a:avLst>
            <a:gd name="adj" fmla="val 874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kk-KZ" sz="4400" kern="1200" dirty="0" smtClean="0"/>
            <a:t>Үшінші</a:t>
          </a:r>
        </a:p>
      </dsp:txBody>
      <dsp:txXfrm rot="-10800000">
        <a:off x="2721398" y="2520278"/>
        <a:ext cx="3557185" cy="1307300"/>
      </dsp:txXfrm>
    </dsp:sp>
    <dsp:sp modelId="{A0B9E6BD-C835-4017-BDAD-6E3BF462634B}">
      <dsp:nvSpPr>
        <dsp:cNvPr id="0" name=""/>
        <dsp:cNvSpPr/>
      </dsp:nvSpPr>
      <dsp:spPr>
        <a:xfrm rot="10800000">
          <a:off x="2843806" y="3744420"/>
          <a:ext cx="3456386" cy="1307300"/>
        </a:xfrm>
        <a:prstGeom prst="trapezoid">
          <a:avLst>
            <a:gd name="adj" fmla="val 87432"/>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r>
            <a:rPr lang="kk-KZ" sz="4400" kern="1200" dirty="0" smtClean="0"/>
            <a:t>Төртінші</a:t>
          </a:r>
          <a:endParaRPr lang="ru-RU" sz="4400" kern="1200" dirty="0"/>
        </a:p>
      </dsp:txBody>
      <dsp:txXfrm rot="-10800000">
        <a:off x="2843806" y="3744420"/>
        <a:ext cx="3456386" cy="1307300"/>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53E478-58EE-42D3-A9D5-737527E876A5}" type="datetimeFigureOut">
              <a:rPr lang="ru-RU" smtClean="0"/>
              <a:pPr/>
              <a:t>16.09.2013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6DD3B5-6656-4E98-B0ED-32CDCC6D9E19}" type="slidenum">
              <a:rPr lang="ru-RU" smtClean="0"/>
              <a:pPr/>
              <a:t>‹#›</a:t>
            </a:fld>
            <a:endParaRPr lang="ru-RU"/>
          </a:p>
        </p:txBody>
      </p:sp>
    </p:spTree>
    <p:extLst>
      <p:ext uri="{BB962C8B-B14F-4D97-AF65-F5344CB8AC3E}">
        <p14:creationId xmlns:p14="http://schemas.microsoft.com/office/powerpoint/2010/main" val="1911419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63C33D3-3580-46A4-B93D-C93DC186F335}" type="datetime1">
              <a:rPr lang="ru-RU" smtClean="0"/>
              <a:pPr/>
              <a:t>16.09.2013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18CCB5B-1692-4601-AF18-F235234AC89E}" type="datetime1">
              <a:rPr lang="ru-RU" smtClean="0"/>
              <a:pPr/>
              <a:t>16.09.2013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0903C77-2486-455B-B76F-9120877EBB74}" type="datetime1">
              <a:rPr lang="ru-RU" smtClean="0"/>
              <a:pPr/>
              <a:t>16.09.2013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A63C266-AF8D-4F53-923D-90DB127FE13C}" type="datetime1">
              <a:rPr lang="ru-RU" smtClean="0"/>
              <a:pPr/>
              <a:t>16.09.2013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02790C71-0FF1-475E-8DC1-21886A860DAA}" type="datetime1">
              <a:rPr lang="ru-RU" smtClean="0"/>
              <a:pPr/>
              <a:t>16.09.2013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3BC1657-54AE-4F94-929D-27FD8E920B93}" type="datetime1">
              <a:rPr lang="ru-RU" smtClean="0"/>
              <a:pPr/>
              <a:t>16.09.2013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FDA1111F-F6EC-4DED-A097-95E449FE4730}" type="datetime1">
              <a:rPr lang="ru-RU" smtClean="0"/>
              <a:pPr/>
              <a:t>16.09.2013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0DC171AE-76CB-480D-8038-451F44516E49}" type="datetime1">
              <a:rPr lang="ru-RU" smtClean="0"/>
              <a:pPr/>
              <a:t>16.09.2013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5B855C-D3C9-4890-BDB5-5E3A6772E2F3}" type="datetime1">
              <a:rPr lang="ru-RU" smtClean="0"/>
              <a:pPr/>
              <a:t>16.09.2013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F63E6EE-00E5-40F1-A02F-DBBEF8C49891}" type="datetime1">
              <a:rPr lang="ru-RU" smtClean="0"/>
              <a:pPr/>
              <a:t>16.09.2013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62CCCA-9B35-4FC2-BFD2-387E0C367BDD}"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F18A8D8-0692-40E0-A939-24376F14317B}" type="datetime1">
              <a:rPr lang="ru-RU" smtClean="0"/>
              <a:pPr/>
              <a:t>16.09.2013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BF62CCCA-9B35-4FC2-BFD2-387E0C367BDD}"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1FB86BA-B853-472F-A28A-E53A3CB1387D}" type="datetime1">
              <a:rPr lang="ru-RU" smtClean="0"/>
              <a:pPr/>
              <a:t>16.09.2013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F62CCCA-9B35-4FC2-BFD2-387E0C367BDD}"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564904"/>
            <a:ext cx="7851648" cy="1828800"/>
          </a:xfrm>
        </p:spPr>
        <p:txBody>
          <a:bodyPr>
            <a:noAutofit/>
          </a:bodyPr>
          <a:lstStyle/>
          <a:p>
            <a:pPr algn="ctr"/>
            <a:r>
              <a:rPr lang="kk-KZ" sz="6000" dirty="0" smtClean="0">
                <a:latin typeface="Times New Roman" pitchFamily="18" charset="0"/>
                <a:cs typeface="Times New Roman" pitchFamily="18" charset="0"/>
              </a:rPr>
              <a:t>Әлеуметтік педагогиканың даму</a:t>
            </a:r>
            <a:r>
              <a:rPr lang="en-US" sz="6000" dirty="0" smtClean="0">
                <a:latin typeface="Times New Roman" pitchFamily="18" charset="0"/>
                <a:cs typeface="Times New Roman" pitchFamily="18" charset="0"/>
              </a:rPr>
              <a:t> </a:t>
            </a:r>
            <a:r>
              <a:rPr lang="kk-KZ" sz="6000" dirty="0" smtClean="0">
                <a:latin typeface="Times New Roman" pitchFamily="18" charset="0"/>
                <a:cs typeface="Times New Roman" pitchFamily="18" charset="0"/>
              </a:rPr>
              <a:t>тарихының хронологиясы</a:t>
            </a:r>
            <a:endParaRPr lang="ru-RU" sz="60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BF62CCCA-9B35-4FC2-BFD2-387E0C367BDD}" type="slidenum">
              <a:rPr lang="ru-RU" smtClean="0"/>
              <a:pPr/>
              <a:t>1</a:t>
            </a:fld>
            <a:endParaRPr lang="ru-RU"/>
          </a:p>
        </p:txBody>
      </p:sp>
    </p:spTree>
  </p:cSld>
  <p:clrMapOvr>
    <a:masterClrMapping/>
  </p:clrMapOvr>
  <p:transition spd="med">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Екінші кезең мазмұндық тұрғыда</a:t>
            </a:r>
            <a:endParaRPr lang="ru-RU" dirty="0"/>
          </a:p>
        </p:txBody>
      </p:sp>
      <p:sp>
        <p:nvSpPr>
          <p:cNvPr id="3" name="Содержимое 2"/>
          <p:cNvSpPr>
            <a:spLocks noGrp="1"/>
          </p:cNvSpPr>
          <p:nvPr>
            <p:ph idx="1"/>
          </p:nvPr>
        </p:nvSpPr>
        <p:spPr>
          <a:xfrm>
            <a:off x="457200" y="1935480"/>
            <a:ext cx="8435280" cy="4922520"/>
          </a:xfrm>
        </p:spPr>
        <p:txBody>
          <a:bodyPr>
            <a:normAutofit fontScale="77500" lnSpcReduction="20000"/>
          </a:bodyPr>
          <a:lstStyle/>
          <a:p>
            <a:r>
              <a:rPr lang="ru-RU" b="1" i="1" dirty="0" err="1">
                <a:solidFill>
                  <a:schemeClr val="bg1">
                    <a:lumMod val="95000"/>
                    <a:lumOff val="5000"/>
                  </a:schemeClr>
                </a:solidFill>
                <a:latin typeface="Times New Roman" pitchFamily="18" charset="0"/>
                <a:cs typeface="Times New Roman" pitchFamily="18" charset="0"/>
              </a:rPr>
              <a:t>Мазмұндық</a:t>
            </a:r>
            <a:r>
              <a:rPr lang="ru-RU" b="1" i="1" dirty="0">
                <a:solidFill>
                  <a:schemeClr val="bg1">
                    <a:lumMod val="95000"/>
                    <a:lumOff val="5000"/>
                  </a:schemeClr>
                </a:solidFill>
                <a:latin typeface="Times New Roman" pitchFamily="18" charset="0"/>
                <a:cs typeface="Times New Roman" pitchFamily="18" charset="0"/>
              </a:rPr>
              <a:t> </a:t>
            </a:r>
            <a:r>
              <a:rPr lang="ru-RU" b="1" i="1" dirty="0" err="1">
                <a:solidFill>
                  <a:schemeClr val="bg1">
                    <a:lumMod val="95000"/>
                    <a:lumOff val="5000"/>
                  </a:schemeClr>
                </a:solidFill>
                <a:latin typeface="Times New Roman" pitchFamily="18" charset="0"/>
                <a:cs typeface="Times New Roman" pitchFamily="18" charset="0"/>
              </a:rPr>
              <a:t>тұрғыда</a:t>
            </a:r>
            <a:r>
              <a:rPr lang="ru-RU" b="1" i="1" dirty="0" smtClean="0">
                <a:solidFill>
                  <a:schemeClr val="bg1">
                    <a:lumMod val="95000"/>
                    <a:lumOff val="5000"/>
                  </a:schemeClr>
                </a:solidFill>
                <a:latin typeface="Times New Roman" pitchFamily="18" charset="0"/>
                <a:cs typeface="Times New Roman" pitchFamily="18" charset="0"/>
              </a:rPr>
              <a:t>:</a:t>
            </a:r>
            <a:endParaRPr lang="ru-RU" dirty="0" smtClean="0">
              <a:solidFill>
                <a:schemeClr val="bg1">
                  <a:lumMod val="95000"/>
                  <a:lumOff val="5000"/>
                </a:schemeClr>
              </a:solidFill>
              <a:latin typeface="Times New Roman" pitchFamily="18" charset="0"/>
              <a:cs typeface="Times New Roman" pitchFamily="18" charset="0"/>
            </a:endParaRPr>
          </a:p>
          <a:p>
            <a:pPr>
              <a:buNone/>
            </a:pPr>
            <a:r>
              <a:rPr lang="ru-RU" dirty="0" smtClean="0">
                <a:solidFill>
                  <a:schemeClr val="bg1">
                    <a:lumMod val="95000"/>
                    <a:lumOff val="5000"/>
                  </a:schemeClr>
                </a:solidFill>
                <a:latin typeface="Times New Roman" pitchFamily="18" charset="0"/>
                <a:cs typeface="Times New Roman" pitchFamily="18" charset="0"/>
              </a:rPr>
              <a:t> </a:t>
            </a:r>
            <a:endParaRPr lang="ru-RU" dirty="0">
              <a:solidFill>
                <a:schemeClr val="bg1">
                  <a:lumMod val="95000"/>
                  <a:lumOff val="5000"/>
                </a:schemeClr>
              </a:solidFill>
              <a:latin typeface="Times New Roman" pitchFamily="18" charset="0"/>
              <a:cs typeface="Times New Roman" pitchFamily="18" charset="0"/>
            </a:endParaRPr>
          </a:p>
          <a:p>
            <a:pPr lvl="0"/>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сала </a:t>
            </a:r>
            <a:r>
              <a:rPr lang="ru-RU" dirty="0" err="1">
                <a:solidFill>
                  <a:schemeClr val="bg1">
                    <a:lumMod val="95000"/>
                    <a:lumOff val="5000"/>
                  </a:schemeClr>
                </a:solidFill>
                <a:latin typeface="Times New Roman" pitchFamily="18" charset="0"/>
                <a:cs typeface="Times New Roman" pitchFamily="18" charset="0"/>
              </a:rPr>
              <a:t>практикасын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дамытудың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теориялық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және</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тұжырымдамалық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негіздемелерін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анықтау</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оған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педагогикалық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мақсатқа</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лайықты</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мазмұн</a:t>
            </a:r>
            <a:r>
              <a:rPr lang="ru-RU" dirty="0">
                <a:solidFill>
                  <a:schemeClr val="bg1">
                    <a:lumMod val="95000"/>
                    <a:lumOff val="5000"/>
                  </a:schemeClr>
                </a:solidFill>
                <a:latin typeface="Times New Roman" pitchFamily="18" charset="0"/>
                <a:cs typeface="Times New Roman" pitchFamily="18" charset="0"/>
              </a:rPr>
              <a:t> мен </a:t>
            </a:r>
            <a:r>
              <a:rPr lang="ru-RU" dirty="0" err="1">
                <a:solidFill>
                  <a:schemeClr val="bg1">
                    <a:lumMod val="95000"/>
                    <a:lumOff val="5000"/>
                  </a:schemeClr>
                </a:solidFill>
                <a:latin typeface="Times New Roman" pitchFamily="18" charset="0"/>
                <a:cs typeface="Times New Roman" pitchFamily="18" charset="0"/>
              </a:rPr>
              <a:t>бағыт</a:t>
            </a:r>
            <a:r>
              <a:rPr lang="ru-RU" dirty="0">
                <a:solidFill>
                  <a:schemeClr val="bg1">
                    <a:lumMod val="95000"/>
                    <a:lumOff val="5000"/>
                  </a:schemeClr>
                </a:solidFill>
                <a:latin typeface="Times New Roman" pitchFamily="18" charset="0"/>
                <a:cs typeface="Times New Roman" pitchFamily="18" charset="0"/>
              </a:rPr>
              <a:t> беру;</a:t>
            </a:r>
          </a:p>
          <a:p>
            <a:pPr lvl="0"/>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педагогиканың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өзге</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ғылымдармен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және</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салаға</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жататын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ғылыми</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пәндермен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философиямен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құқықпен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психологиямен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әлеуметтанумен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информатикамен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және</a:t>
            </a:r>
            <a:r>
              <a:rPr lang="ru-RU" dirty="0">
                <a:solidFill>
                  <a:schemeClr val="bg1">
                    <a:lumMod val="95000"/>
                    <a:lumOff val="5000"/>
                  </a:schemeClr>
                </a:solidFill>
                <a:latin typeface="Times New Roman" pitchFamily="18" charset="0"/>
                <a:cs typeface="Times New Roman" pitchFamily="18" charset="0"/>
              </a:rPr>
              <a:t> т.б.) </a:t>
            </a:r>
            <a:r>
              <a:rPr lang="ru-RU" dirty="0" err="1">
                <a:solidFill>
                  <a:schemeClr val="bg1">
                    <a:lumMod val="95000"/>
                    <a:lumOff val="5000"/>
                  </a:schemeClr>
                </a:solidFill>
                <a:latin typeface="Times New Roman" pitchFamily="18" charset="0"/>
                <a:cs typeface="Times New Roman" pitchFamily="18" charset="0"/>
              </a:rPr>
              <a:t>өзара</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байланыстарын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іздестіру</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оның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әдіснамалық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және</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теория-әдіснамалық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негіздерін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анықтау</a:t>
            </a:r>
            <a:r>
              <a:rPr lang="ru-RU" dirty="0">
                <a:solidFill>
                  <a:schemeClr val="bg1">
                    <a:lumMod val="95000"/>
                    <a:lumOff val="5000"/>
                  </a:schemeClr>
                </a:solidFill>
                <a:latin typeface="Times New Roman" pitchFamily="18" charset="0"/>
                <a:cs typeface="Times New Roman" pitchFamily="18" charset="0"/>
              </a:rPr>
              <a:t>;</a:t>
            </a:r>
          </a:p>
          <a:p>
            <a:pPr lvl="0"/>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жұмыс</a:t>
            </a:r>
            <a:r>
              <a:rPr lang="ru-RU" dirty="0">
                <a:solidFill>
                  <a:schemeClr val="bg1">
                    <a:lumMod val="95000"/>
                    <a:lumOff val="5000"/>
                  </a:schemeClr>
                </a:solidFill>
                <a:latin typeface="Times New Roman" pitchFamily="18" charset="0"/>
                <a:cs typeface="Times New Roman" pitchFamily="18" charset="0"/>
              </a:rPr>
              <a:t> пен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педагогиканың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сондай-ақ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педагогика мен </a:t>
            </a:r>
            <a:r>
              <a:rPr lang="ru-RU" dirty="0" err="1">
                <a:solidFill>
                  <a:schemeClr val="bg1">
                    <a:lumMod val="95000"/>
                    <a:lumOff val="5000"/>
                  </a:schemeClr>
                </a:solidFill>
                <a:latin typeface="Times New Roman" pitchFamily="18" charset="0"/>
                <a:cs typeface="Times New Roman" pitchFamily="18" charset="0"/>
              </a:rPr>
              <a:t>жалпы</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педагогиканың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арақатысын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зерттеу</a:t>
            </a:r>
            <a:r>
              <a:rPr lang="ru-RU" dirty="0">
                <a:solidFill>
                  <a:schemeClr val="bg1">
                    <a:lumMod val="95000"/>
                    <a:lumOff val="5000"/>
                  </a:schemeClr>
                </a:solidFill>
                <a:latin typeface="Times New Roman" pitchFamily="18" charset="0"/>
                <a:cs typeface="Times New Roman" pitchFamily="18" charset="0"/>
              </a:rPr>
              <a:t>; </a:t>
            </a:r>
          </a:p>
          <a:p>
            <a:pPr lvl="0"/>
            <a:r>
              <a:rPr lang="ru-RU" dirty="0" err="1" smtClean="0">
                <a:solidFill>
                  <a:schemeClr val="bg1">
                    <a:lumMod val="95000"/>
                    <a:lumOff val="5000"/>
                  </a:schemeClr>
                </a:solidFill>
                <a:latin typeface="Times New Roman" pitchFamily="18" charset="0"/>
                <a:cs typeface="Times New Roman" pitchFamily="18" charset="0"/>
              </a:rPr>
              <a:t>әртүрлі</a:t>
            </a:r>
            <a:r>
              <a:rPr lang="ru-RU" dirty="0" smtClean="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елдердің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социумдағы</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және</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халқының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нақты</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категорияларымен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әлеуметтік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жұмыстың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шетелдік</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тәжірибесін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зерттеу</a:t>
            </a:r>
            <a:r>
              <a:rPr lang="ru-RU" dirty="0">
                <a:solidFill>
                  <a:schemeClr val="bg1">
                    <a:lumMod val="95000"/>
                    <a:lumOff val="5000"/>
                  </a:schemeClr>
                </a:solidFill>
                <a:latin typeface="Times New Roman" pitchFamily="18" charset="0"/>
                <a:cs typeface="Times New Roman" pitchFamily="18" charset="0"/>
              </a:rPr>
              <a:t>; </a:t>
            </a:r>
          </a:p>
          <a:p>
            <a:pPr lvl="0"/>
            <a:r>
              <a:rPr lang="ru-RU" dirty="0" smtClean="0">
                <a:solidFill>
                  <a:schemeClr val="bg1">
                    <a:lumMod val="95000"/>
                    <a:lumOff val="5000"/>
                  </a:schemeClr>
                </a:solidFill>
                <a:latin typeface="Times New Roman" pitchFamily="18" charset="0"/>
                <a:cs typeface="Times New Roman" pitchFamily="18" charset="0"/>
              </a:rPr>
              <a:t>1989-1992 </a:t>
            </a:r>
            <a:r>
              <a:rPr lang="ru-RU" dirty="0" err="1">
                <a:solidFill>
                  <a:schemeClr val="bg1">
                    <a:lumMod val="95000"/>
                    <a:lumOff val="5000"/>
                  </a:schemeClr>
                </a:solidFill>
                <a:latin typeface="Times New Roman" pitchFamily="18" charset="0"/>
                <a:cs typeface="Times New Roman" pitchFamily="18" charset="0"/>
              </a:rPr>
              <a:t>жж</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аралығында</a:t>
            </a:r>
            <a:r>
              <a:rPr lang="ru-RU" dirty="0">
                <a:solidFill>
                  <a:schemeClr val="bg1">
                    <a:lumMod val="95000"/>
                    <a:lumOff val="5000"/>
                  </a:schemeClr>
                </a:solidFill>
                <a:latin typeface="Times New Roman" pitchFamily="18" charset="0"/>
                <a:cs typeface="Times New Roman" pitchFamily="18" charset="0"/>
              </a:rPr>
              <a:t> 83</a:t>
            </a:r>
            <a:r>
              <a:rPr lang="ru-RU" i="1" dirty="0">
                <a:solidFill>
                  <a:schemeClr val="bg1">
                    <a:lumMod val="95000"/>
                    <a:lumOff val="5000"/>
                  </a:schemeClr>
                </a:solidFill>
                <a:latin typeface="Times New Roman" pitchFamily="18" charset="0"/>
                <a:cs typeface="Times New Roman" pitchFamily="18" charset="0"/>
              </a:rPr>
              <a:t> </a:t>
            </a:r>
            <a:r>
              <a:rPr lang="ru-RU" dirty="0">
                <a:solidFill>
                  <a:schemeClr val="bg1">
                    <a:lumMod val="95000"/>
                    <a:lumOff val="5000"/>
                  </a:schemeClr>
                </a:solidFill>
                <a:latin typeface="Times New Roman" pitchFamily="18" charset="0"/>
                <a:cs typeface="Times New Roman" pitchFamily="18" charset="0"/>
              </a:rPr>
              <a:t>диссертация </a:t>
            </a:r>
            <a:r>
              <a:rPr lang="ru-RU" dirty="0" err="1">
                <a:solidFill>
                  <a:schemeClr val="bg1">
                    <a:lumMod val="95000"/>
                    <a:lumOff val="5000"/>
                  </a:schemeClr>
                </a:solidFill>
                <a:latin typeface="Times New Roman" pitchFamily="18" charset="0"/>
                <a:cs typeface="Times New Roman" pitchFamily="18" charset="0"/>
              </a:rPr>
              <a:t>қорғалған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соның</a:t>
            </a:r>
            <a:r>
              <a:rPr lang="ru-RU" dirty="0">
                <a:solidFill>
                  <a:schemeClr val="bg1">
                    <a:lumMod val="95000"/>
                    <a:lumOff val="5000"/>
                  </a:schemeClr>
                </a:solidFill>
                <a:latin typeface="Times New Roman" pitchFamily="18" charset="0"/>
                <a:cs typeface="Times New Roman" pitchFamily="18" charset="0"/>
              </a:rPr>
              <a:t> 31-і – </a:t>
            </a:r>
            <a:r>
              <a:rPr lang="ru-RU" dirty="0" err="1">
                <a:solidFill>
                  <a:schemeClr val="bg1">
                    <a:lumMod val="95000"/>
                    <a:lumOff val="5000"/>
                  </a:schemeClr>
                </a:solidFill>
                <a:latin typeface="Times New Roman" pitchFamily="18" charset="0"/>
                <a:cs typeface="Times New Roman" pitchFamily="18" charset="0"/>
              </a:rPr>
              <a:t>ғылыми</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докторының</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ғылыми</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дәрежесін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алуға</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арналған</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бұл</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жағдайда</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жылдық</a:t>
            </a:r>
            <a:r>
              <a:rPr lang="ru-RU" dirty="0">
                <a:solidFill>
                  <a:schemeClr val="bg1">
                    <a:lumMod val="95000"/>
                    <a:lumOff val="5000"/>
                  </a:schemeClr>
                </a:solidFill>
                <a:latin typeface="Times New Roman" pitchFamily="18" charset="0"/>
                <a:cs typeface="Times New Roman" pitchFamily="18" charset="0"/>
              </a:rPr>
              <a:t> </a:t>
            </a:r>
            <a:r>
              <a:rPr lang="ru-RU" dirty="0" err="1">
                <a:solidFill>
                  <a:schemeClr val="bg1">
                    <a:lumMod val="95000"/>
                    <a:lumOff val="5000"/>
                  </a:schemeClr>
                </a:solidFill>
                <a:latin typeface="Times New Roman" pitchFamily="18" charset="0"/>
                <a:cs typeface="Times New Roman" pitchFamily="18" charset="0"/>
              </a:rPr>
              <a:t>орташа</a:t>
            </a:r>
            <a:r>
              <a:rPr lang="ru-RU" dirty="0">
                <a:solidFill>
                  <a:schemeClr val="bg1">
                    <a:lumMod val="95000"/>
                    <a:lumOff val="5000"/>
                  </a:schemeClr>
                </a:solidFill>
                <a:latin typeface="Times New Roman" pitchFamily="18" charset="0"/>
                <a:cs typeface="Times New Roman" pitchFamily="18" charset="0"/>
              </a:rPr>
              <a:t> коэффициент 20,75 </a:t>
            </a:r>
            <a:r>
              <a:rPr lang="ru-RU" dirty="0" err="1">
                <a:solidFill>
                  <a:schemeClr val="bg1">
                    <a:lumMod val="95000"/>
                    <a:lumOff val="5000"/>
                  </a:schemeClr>
                </a:solidFill>
                <a:latin typeface="Times New Roman" pitchFamily="18" charset="0"/>
                <a:cs typeface="Times New Roman" pitchFamily="18" charset="0"/>
              </a:rPr>
              <a:t>құрады</a:t>
            </a:r>
            <a:r>
              <a:rPr lang="ru-RU" dirty="0">
                <a:solidFill>
                  <a:schemeClr val="bg1">
                    <a:lumMod val="95000"/>
                    <a:lumOff val="5000"/>
                  </a:schemeClr>
                </a:solidFill>
                <a:latin typeface="Times New Roman" pitchFamily="18" charset="0"/>
                <a:cs typeface="Times New Roman" pitchFamily="18" charset="0"/>
              </a:rPr>
              <a:t>.</a:t>
            </a:r>
          </a:p>
          <a:p>
            <a:r>
              <a:rPr lang="ru-RU" dirty="0">
                <a:solidFill>
                  <a:schemeClr val="bg1">
                    <a:lumMod val="95000"/>
                    <a:lumOff val="5000"/>
                  </a:schemeClr>
                </a:solidFill>
                <a:latin typeface="Times New Roman" pitchFamily="18" charset="0"/>
                <a:cs typeface="Times New Roman" pitchFamily="18" charset="0"/>
              </a:rPr>
              <a:t> </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10</a:t>
            </a:fld>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908720"/>
            <a:ext cx="8507288" cy="5949280"/>
          </a:xfrm>
        </p:spPr>
        <p:txBody>
          <a:bodyPr>
            <a:normAutofit fontScale="77500" lnSpcReduction="20000"/>
          </a:bodyPr>
          <a:lstStyle/>
          <a:p>
            <a:pPr>
              <a:buNone/>
            </a:pPr>
            <a:r>
              <a:rPr lang="ru-RU" b="1" i="1" dirty="0" smtClean="0">
                <a:solidFill>
                  <a:srgbClr val="FFFF00"/>
                </a:solidFill>
              </a:rPr>
              <a:t>                  </a:t>
            </a:r>
            <a:r>
              <a:rPr lang="ru-RU" b="1" i="1" dirty="0" err="1" smtClean="0">
                <a:solidFill>
                  <a:srgbClr val="FFFF00"/>
                </a:solidFill>
                <a:latin typeface="Times New Roman" pitchFamily="18" charset="0"/>
                <a:cs typeface="Times New Roman" pitchFamily="18" charset="0"/>
              </a:rPr>
              <a:t>Ұйымдық</a:t>
            </a:r>
            <a:r>
              <a:rPr lang="ru-RU" b="1" i="1" dirty="0" smtClean="0">
                <a:solidFill>
                  <a:srgbClr val="FFFF00"/>
                </a:solidFill>
                <a:latin typeface="Times New Roman" pitchFamily="18" charset="0"/>
                <a:cs typeface="Times New Roman" pitchFamily="18" charset="0"/>
              </a:rPr>
              <a:t> </a:t>
            </a:r>
            <a:r>
              <a:rPr lang="ru-RU" b="1" i="1" dirty="0" err="1">
                <a:solidFill>
                  <a:srgbClr val="FFFF00"/>
                </a:solidFill>
                <a:latin typeface="Times New Roman" pitchFamily="18" charset="0"/>
                <a:cs typeface="Times New Roman" pitchFamily="18" charset="0"/>
              </a:rPr>
              <a:t>формаларды</a:t>
            </a:r>
            <a:r>
              <a:rPr lang="ru-RU" b="1" i="1" dirty="0">
                <a:solidFill>
                  <a:srgbClr val="FFFF00"/>
                </a:solidFill>
                <a:latin typeface="Times New Roman" pitchFamily="18" charset="0"/>
                <a:cs typeface="Times New Roman" pitchFamily="18" charset="0"/>
              </a:rPr>
              <a:t> </a:t>
            </a:r>
            <a:r>
              <a:rPr lang="ru-RU" b="1" i="1" dirty="0" err="1">
                <a:solidFill>
                  <a:srgbClr val="FFFF00"/>
                </a:solidFill>
                <a:latin typeface="Times New Roman" pitchFamily="18" charset="0"/>
                <a:cs typeface="Times New Roman" pitchFamily="18" charset="0"/>
              </a:rPr>
              <a:t>дамыту</a:t>
            </a:r>
            <a:r>
              <a:rPr lang="ru-RU" b="1" i="1" dirty="0">
                <a:solidFill>
                  <a:srgbClr val="FFFF00"/>
                </a:solidFill>
                <a:latin typeface="Times New Roman" pitchFamily="18" charset="0"/>
                <a:cs typeface="Times New Roman" pitchFamily="18" charset="0"/>
              </a:rPr>
              <a:t> </a:t>
            </a:r>
            <a:r>
              <a:rPr lang="ru-RU" b="1" i="1" dirty="0" err="1">
                <a:solidFill>
                  <a:srgbClr val="FFFF00"/>
                </a:solidFill>
                <a:latin typeface="Times New Roman" pitchFamily="18" charset="0"/>
                <a:cs typeface="Times New Roman" pitchFamily="18" charset="0"/>
              </a:rPr>
              <a:t>тұрғысында</a:t>
            </a:r>
            <a:r>
              <a:rPr lang="ru-RU" b="1" i="1" dirty="0">
                <a:solidFill>
                  <a:srgbClr val="FFFF00"/>
                </a:solidFill>
                <a:latin typeface="Times New Roman" pitchFamily="18" charset="0"/>
                <a:cs typeface="Times New Roman" pitchFamily="18" charset="0"/>
              </a:rPr>
              <a:t>:</a:t>
            </a:r>
            <a:endParaRPr lang="ru-RU" dirty="0">
              <a:solidFill>
                <a:srgbClr val="FFFF00"/>
              </a:solidFill>
              <a:latin typeface="Times New Roman" pitchFamily="18" charset="0"/>
              <a:cs typeface="Times New Roman" pitchFamily="18" charset="0"/>
            </a:endParaRPr>
          </a:p>
          <a:p>
            <a:endParaRPr lang="ru-RU" dirty="0" smtClean="0">
              <a:solidFill>
                <a:schemeClr val="bg1"/>
              </a:solidFill>
              <a:latin typeface="Times New Roman" pitchFamily="18" charset="0"/>
              <a:cs typeface="Times New Roman" pitchFamily="18" charset="0"/>
            </a:endParaRPr>
          </a:p>
          <a:p>
            <a:r>
              <a:rPr lang="ru-RU" dirty="0" smtClean="0">
                <a:solidFill>
                  <a:schemeClr val="bg1"/>
                </a:solidFill>
                <a:latin typeface="Times New Roman" pitchFamily="18" charset="0"/>
                <a:cs typeface="Times New Roman" pitchFamily="18" charset="0"/>
              </a:rPr>
              <a:t>♦ </a:t>
            </a:r>
            <a:r>
              <a:rPr lang="ru-RU" dirty="0">
                <a:solidFill>
                  <a:schemeClr val="bg1"/>
                </a:solidFill>
                <a:latin typeface="Times New Roman" pitchFamily="18" charset="0"/>
                <a:cs typeface="Times New Roman" pitchFamily="18" charset="0"/>
              </a:rPr>
              <a:t>«</a:t>
            </a:r>
            <a:r>
              <a:rPr lang="ru-RU" dirty="0" err="1">
                <a:solidFill>
                  <a:schemeClr val="bg1"/>
                </a:solidFill>
                <a:latin typeface="Times New Roman" pitchFamily="18" charset="0"/>
                <a:cs typeface="Times New Roman" pitchFamily="18" charset="0"/>
              </a:rPr>
              <a:t>Мектеп</a:t>
            </a:r>
            <a:r>
              <a:rPr lang="ru-RU" dirty="0">
                <a:solidFill>
                  <a:schemeClr val="bg1"/>
                </a:solidFill>
                <a:latin typeface="Times New Roman" pitchFamily="18" charset="0"/>
                <a:cs typeface="Times New Roman" pitchFamily="18" charset="0"/>
              </a:rPr>
              <a:t> - </a:t>
            </a:r>
            <a:r>
              <a:rPr lang="ru-RU" dirty="0" err="1">
                <a:solidFill>
                  <a:schemeClr val="bg1"/>
                </a:solidFill>
                <a:latin typeface="Times New Roman" pitchFamily="18" charset="0"/>
                <a:cs typeface="Times New Roman" pitchFamily="18" charset="0"/>
              </a:rPr>
              <a:t>ықшамаудан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Уақытша</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ғылыми</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зерттеу</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ұжымының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УҒЗҰ</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қызметін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қалыптастыру</a:t>
            </a:r>
            <a:r>
              <a:rPr lang="ru-RU" dirty="0">
                <a:solidFill>
                  <a:schemeClr val="bg1"/>
                </a:solidFill>
                <a:latin typeface="Times New Roman" pitchFamily="18" charset="0"/>
                <a:cs typeface="Times New Roman" pitchFamily="18" charset="0"/>
              </a:rPr>
              <a:t> мен ұйымдастыру</a:t>
            </a:r>
            <a:r>
              <a:rPr lang="ru-RU" baseline="30000" dirty="0">
                <a:solidFill>
                  <a:schemeClr val="bg1"/>
                </a:solidFill>
                <a:latin typeface="Times New Roman" pitchFamily="18" charset="0"/>
                <a:cs typeface="Times New Roman" pitchFamily="18" charset="0"/>
              </a:rPr>
              <a:t>2</a:t>
            </a:r>
            <a:r>
              <a:rPr lang="ru-RU" dirty="0">
                <a:solidFill>
                  <a:schemeClr val="bg1"/>
                </a:solidFill>
                <a:latin typeface="Times New Roman" pitchFamily="18" charset="0"/>
                <a:cs typeface="Times New Roman" pitchFamily="18" charset="0"/>
              </a:rPr>
              <a:t>;</a:t>
            </a:r>
          </a:p>
          <a:p>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Кеңес</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Одағының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аймақтарында</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шамамен</a:t>
            </a:r>
            <a:r>
              <a:rPr lang="ru-RU" dirty="0">
                <a:solidFill>
                  <a:schemeClr val="bg1"/>
                </a:solidFill>
                <a:latin typeface="Times New Roman" pitchFamily="18" charset="0"/>
                <a:cs typeface="Times New Roman" pitchFamily="18" charset="0"/>
              </a:rPr>
              <a:t> 100 </a:t>
            </a:r>
            <a:r>
              <a:rPr lang="ru-RU" dirty="0" err="1">
                <a:solidFill>
                  <a:schemeClr val="bg1"/>
                </a:solidFill>
                <a:latin typeface="Times New Roman" pitchFamily="18" charset="0"/>
                <a:cs typeface="Times New Roman" pitchFamily="18" charset="0"/>
              </a:rPr>
              <a:t>тәжірибелік-эксперименттік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алаңшалардың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ашылуы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олардың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мақсаты</a:t>
            </a:r>
            <a:r>
              <a:rPr lang="ru-RU" dirty="0">
                <a:solidFill>
                  <a:schemeClr val="bg1"/>
                </a:solidFill>
                <a:latin typeface="Times New Roman" pitchFamily="18" charset="0"/>
                <a:cs typeface="Times New Roman" pitchFamily="18" charset="0"/>
              </a:rPr>
              <a:t> - </a:t>
            </a:r>
            <a:r>
              <a:rPr lang="ru-RU" dirty="0" err="1">
                <a:solidFill>
                  <a:schemeClr val="bg1"/>
                </a:solidFill>
                <a:latin typeface="Times New Roman" pitchFamily="18" charset="0"/>
                <a:cs typeface="Times New Roman" pitchFamily="18" charset="0"/>
              </a:rPr>
              <a:t>әлеуметтік-педагогикалық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қызмет</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мамандары</a:t>
            </a:r>
            <a:r>
              <a:rPr lang="ru-RU" dirty="0">
                <a:solidFill>
                  <a:schemeClr val="bg1"/>
                </a:solidFill>
                <a:latin typeface="Times New Roman" pitchFamily="18" charset="0"/>
                <a:cs typeface="Times New Roman" pitchFamily="18" charset="0"/>
              </a:rPr>
              <a:t> мен </a:t>
            </a:r>
            <a:r>
              <a:rPr lang="ru-RU" dirty="0" err="1">
                <a:solidFill>
                  <a:schemeClr val="bg1"/>
                </a:solidFill>
                <a:latin typeface="Times New Roman" pitchFamily="18" charset="0"/>
                <a:cs typeface="Times New Roman" pitchFamily="18" charset="0"/>
              </a:rPr>
              <a:t>әртүрлі</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ведомстволық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бағынудағы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мекемелердің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социумның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әртүрлі</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жағдайларындағы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тәжірибелік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үлгілерін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пысықтау</a:t>
            </a:r>
            <a:r>
              <a:rPr lang="ru-RU" dirty="0">
                <a:solidFill>
                  <a:schemeClr val="bg1"/>
                </a:solidFill>
                <a:latin typeface="Times New Roman" pitchFamily="18" charset="0"/>
                <a:cs typeface="Times New Roman" pitchFamily="18" charset="0"/>
              </a:rPr>
              <a:t>;</a:t>
            </a:r>
          </a:p>
          <a:p>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кешенді</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тәжірибелік-эксперименттік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зерттеу</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жүргізу</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әлеуметтік-педагогикалық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қызмет</a:t>
            </a:r>
            <a:r>
              <a:rPr lang="ru-RU" dirty="0">
                <a:solidFill>
                  <a:schemeClr val="bg1"/>
                </a:solidFill>
                <a:latin typeface="Times New Roman" pitchFamily="18" charset="0"/>
                <a:cs typeface="Times New Roman" pitchFamily="18" charset="0"/>
              </a:rPr>
              <a:t> пен </a:t>
            </a:r>
            <a:r>
              <a:rPr lang="ru-RU" dirty="0" err="1">
                <a:solidFill>
                  <a:schemeClr val="bg1"/>
                </a:solidFill>
                <a:latin typeface="Times New Roman" pitchFamily="18" charset="0"/>
                <a:cs typeface="Times New Roman" pitchFamily="18" charset="0"/>
              </a:rPr>
              <a:t>әлеуметтік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жұмыстың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отандық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және</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шетелдік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тәжірибесін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ұжымдық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талдау</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УҒЗҰ</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тақырыбындағы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халықаралық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және</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ресейлік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конференциялар</a:t>
            </a:r>
            <a:r>
              <a:rPr lang="ru-RU" dirty="0">
                <a:solidFill>
                  <a:schemeClr val="bg1"/>
                </a:solidFill>
                <a:latin typeface="Times New Roman" pitchFamily="18" charset="0"/>
                <a:cs typeface="Times New Roman" pitchFamily="18" charset="0"/>
              </a:rPr>
              <a:t> мен </a:t>
            </a:r>
            <a:r>
              <a:rPr lang="ru-RU" dirty="0" err="1">
                <a:solidFill>
                  <a:schemeClr val="bg1"/>
                </a:solidFill>
                <a:latin typeface="Times New Roman" pitchFamily="18" charset="0"/>
                <a:cs typeface="Times New Roman" pitchFamily="18" charset="0"/>
              </a:rPr>
              <a:t>семинарларға</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белсенді</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қатысу</a:t>
            </a:r>
            <a:r>
              <a:rPr lang="ru-RU" dirty="0">
                <a:solidFill>
                  <a:schemeClr val="bg1"/>
                </a:solidFill>
                <a:latin typeface="Times New Roman" pitchFamily="18" charset="0"/>
                <a:cs typeface="Times New Roman" pitchFamily="18" charset="0"/>
              </a:rPr>
              <a:t>;</a:t>
            </a:r>
          </a:p>
          <a:p>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түрлі</a:t>
            </a:r>
            <a:r>
              <a:rPr lang="ru-RU" dirty="0">
                <a:solidFill>
                  <a:schemeClr val="bg1"/>
                </a:solidFill>
                <a:latin typeface="Times New Roman" pitchFamily="18" charset="0"/>
                <a:cs typeface="Times New Roman" pitchFamily="18" charset="0"/>
              </a:rPr>
              <a:t> социум </a:t>
            </a:r>
            <a:r>
              <a:rPr lang="ru-RU" dirty="0" err="1">
                <a:solidFill>
                  <a:schemeClr val="bg1"/>
                </a:solidFill>
                <a:latin typeface="Times New Roman" pitchFamily="18" charset="0"/>
                <a:cs typeface="Times New Roman" pitchFamily="18" charset="0"/>
              </a:rPr>
              <a:t>мамандарының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әрекеттерін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жұмылдыру</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және</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оларды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үкіметтік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емес</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қоғамдық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ұйымның</a:t>
            </a:r>
            <a:r>
              <a:rPr lang="ru-RU" dirty="0">
                <a:solidFill>
                  <a:schemeClr val="bg1"/>
                </a:solidFill>
                <a:latin typeface="Times New Roman" pitchFamily="18" charset="0"/>
                <a:cs typeface="Times New Roman" pitchFamily="18" charset="0"/>
              </a:rPr>
              <a:t> – </a:t>
            </a:r>
            <a:r>
              <a:rPr lang="ru-RU" dirty="0" err="1">
                <a:solidFill>
                  <a:schemeClr val="bg1"/>
                </a:solidFill>
                <a:latin typeface="Times New Roman" pitchFamily="18" charset="0"/>
                <a:cs typeface="Times New Roman" pitchFamily="18" charset="0"/>
              </a:rPr>
              <a:t>Ресей</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Федерациясының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әлеуметтік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педагогтарының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Бүкіл</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ресейлік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қауымдастығының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ӘлПБҚ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айналасында</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біріктіру</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КСРО-ның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жекелеген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аймақтарында</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соның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бөлімшелері</a:t>
            </a:r>
            <a:r>
              <a:rPr lang="ru-RU" dirty="0">
                <a:solidFill>
                  <a:schemeClr val="bg1"/>
                </a:solidFill>
                <a:latin typeface="Times New Roman" pitchFamily="18" charset="0"/>
                <a:cs typeface="Times New Roman" pitchFamily="18" charset="0"/>
              </a:rPr>
              <a:t> мен </a:t>
            </a:r>
            <a:r>
              <a:rPr lang="ru-RU" dirty="0" err="1">
                <a:solidFill>
                  <a:schemeClr val="bg1"/>
                </a:solidFill>
                <a:latin typeface="Times New Roman" pitchFamily="18" charset="0"/>
                <a:cs typeface="Times New Roman" pitchFamily="18" charset="0"/>
              </a:rPr>
              <a:t>бастапқы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ұйымдарын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құру</a:t>
            </a:r>
            <a:r>
              <a:rPr lang="ru-RU" dirty="0">
                <a:solidFill>
                  <a:schemeClr val="bg1"/>
                </a:solidFill>
                <a:latin typeface="Times New Roman" pitchFamily="18" charset="0"/>
                <a:cs typeface="Times New Roman" pitchFamily="18" charset="0"/>
              </a:rPr>
              <a:t>;</a:t>
            </a:r>
          </a:p>
          <a:p>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жұмыс</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бағыты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соған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ұқсас</a:t>
            </a:r>
            <a:r>
              <a:rPr lang="ru-RU" dirty="0">
                <a:solidFill>
                  <a:schemeClr val="bg1"/>
                </a:solidFill>
                <a:latin typeface="Times New Roman" pitchFamily="18" charset="0"/>
                <a:cs typeface="Times New Roman" pitchFamily="18" charset="0"/>
              </a:rPr>
              <a:t> не </a:t>
            </a:r>
            <a:r>
              <a:rPr lang="ru-RU" dirty="0" err="1">
                <a:solidFill>
                  <a:schemeClr val="bg1"/>
                </a:solidFill>
                <a:latin typeface="Times New Roman" pitchFamily="18" charset="0"/>
                <a:cs typeface="Times New Roman" pitchFamily="18" charset="0"/>
              </a:rPr>
              <a:t>жақын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болып</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келетін</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өзге</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қоғамдық</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бірлестіктердің</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мысалы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Әлеуметтік</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қызметтер</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қызметкерлері</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қауымдастығының</a:t>
            </a:r>
            <a:r>
              <a:rPr lang="ru-RU" dirty="0">
                <a:solidFill>
                  <a:schemeClr val="bg1"/>
                </a:solidFill>
                <a:latin typeface="Times New Roman" pitchFamily="18" charset="0"/>
                <a:cs typeface="Times New Roman" pitchFamily="18" charset="0"/>
              </a:rPr>
              <a:t> (В.М. Панов) </a:t>
            </a:r>
            <a:r>
              <a:rPr lang="ru-RU" dirty="0" err="1">
                <a:solidFill>
                  <a:schemeClr val="bg1"/>
                </a:solidFill>
                <a:latin typeface="Times New Roman" pitchFamily="18" charset="0"/>
                <a:cs typeface="Times New Roman" pitchFamily="18" charset="0"/>
              </a:rPr>
              <a:t>пайда</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болуы</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және</a:t>
            </a:r>
            <a:r>
              <a:rPr lang="ru-RU" dirty="0">
                <a:solidFill>
                  <a:schemeClr val="bg1"/>
                </a:solidFill>
                <a:latin typeface="Times New Roman" pitchFamily="18" charset="0"/>
                <a:cs typeface="Times New Roman" pitchFamily="18" charset="0"/>
              </a:rPr>
              <a:t> т.б.;</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11</a:t>
            </a:fld>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rgbClr val="FF0000"/>
                </a:solidFill>
              </a:rPr>
              <a:t>Үшінші кезең</a:t>
            </a:r>
            <a:endParaRPr lang="ru-RU" dirty="0">
              <a:solidFill>
                <a:srgbClr val="FF0000"/>
              </a:solidFill>
            </a:endParaRPr>
          </a:p>
        </p:txBody>
      </p:sp>
      <p:sp>
        <p:nvSpPr>
          <p:cNvPr id="3" name="Содержимое 2"/>
          <p:cNvSpPr>
            <a:spLocks noGrp="1"/>
          </p:cNvSpPr>
          <p:nvPr>
            <p:ph idx="1"/>
          </p:nvPr>
        </p:nvSpPr>
        <p:spPr/>
        <p:txBody>
          <a:bodyPr>
            <a:normAutofit/>
          </a:bodyPr>
          <a:lstStyle/>
          <a:p>
            <a:pPr>
              <a:buNone/>
            </a:pPr>
            <a:r>
              <a:rPr lang="ru-RU" dirty="0" smtClean="0"/>
              <a:t>     </a:t>
            </a:r>
            <a:r>
              <a:rPr lang="ru-RU" dirty="0" err="1" smtClean="0">
                <a:solidFill>
                  <a:srgbClr val="C00000"/>
                </a:solidFill>
              </a:rPr>
              <a:t>Үшінші</a:t>
            </a:r>
            <a:r>
              <a:rPr lang="ru-RU" dirty="0" smtClean="0">
                <a:solidFill>
                  <a:srgbClr val="C00000"/>
                </a:solidFill>
              </a:rPr>
              <a:t> </a:t>
            </a:r>
            <a:r>
              <a:rPr lang="ru-RU" dirty="0" err="1">
                <a:solidFill>
                  <a:srgbClr val="C00000"/>
                </a:solidFill>
              </a:rPr>
              <a:t>кезең</a:t>
            </a:r>
            <a:r>
              <a:rPr lang="ru-RU" dirty="0">
                <a:solidFill>
                  <a:srgbClr val="C00000"/>
                </a:solidFill>
              </a:rPr>
              <a:t> - </a:t>
            </a:r>
            <a:r>
              <a:rPr lang="ru-RU" dirty="0" err="1">
                <a:solidFill>
                  <a:srgbClr val="C00000"/>
                </a:solidFill>
              </a:rPr>
              <a:t>әлеуметтік</a:t>
            </a:r>
            <a:r>
              <a:rPr lang="ru-RU" dirty="0">
                <a:solidFill>
                  <a:srgbClr val="C00000"/>
                </a:solidFill>
              </a:rPr>
              <a:t> </a:t>
            </a:r>
            <a:r>
              <a:rPr lang="ru-RU" dirty="0" err="1">
                <a:solidFill>
                  <a:srgbClr val="C00000"/>
                </a:solidFill>
              </a:rPr>
              <a:t>педагогикаға</a:t>
            </a:r>
            <a:r>
              <a:rPr lang="ru-RU" dirty="0">
                <a:solidFill>
                  <a:srgbClr val="C00000"/>
                </a:solidFill>
              </a:rPr>
              <a:t> </a:t>
            </a:r>
            <a:r>
              <a:rPr lang="ru-RU" b="1" dirty="0" err="1">
                <a:solidFill>
                  <a:srgbClr val="C00000"/>
                </a:solidFill>
              </a:rPr>
              <a:t>ғылыми-теориялық</a:t>
            </a:r>
            <a:r>
              <a:rPr lang="ru-RU" b="1" dirty="0">
                <a:solidFill>
                  <a:srgbClr val="C00000"/>
                </a:solidFill>
              </a:rPr>
              <a:t> </a:t>
            </a:r>
            <a:r>
              <a:rPr lang="ru-RU" b="1" dirty="0" err="1">
                <a:solidFill>
                  <a:srgbClr val="C00000"/>
                </a:solidFill>
              </a:rPr>
              <a:t>негіздеме</a:t>
            </a:r>
            <a:r>
              <a:rPr lang="ru-RU" b="1" dirty="0">
                <a:solidFill>
                  <a:srgbClr val="C00000"/>
                </a:solidFill>
              </a:rPr>
              <a:t> беру </a:t>
            </a:r>
            <a:r>
              <a:rPr lang="ru-RU" b="1" dirty="0" err="1">
                <a:solidFill>
                  <a:srgbClr val="C00000"/>
                </a:solidFill>
              </a:rPr>
              <a:t>кезеңі</a:t>
            </a:r>
            <a:r>
              <a:rPr lang="ru-RU" dirty="0">
                <a:solidFill>
                  <a:srgbClr val="C00000"/>
                </a:solidFill>
              </a:rPr>
              <a:t> - 1993-2001 </a:t>
            </a:r>
            <a:r>
              <a:rPr lang="ru-RU" dirty="0" err="1">
                <a:solidFill>
                  <a:srgbClr val="C00000"/>
                </a:solidFill>
              </a:rPr>
              <a:t>жылдар</a:t>
            </a:r>
            <a:r>
              <a:rPr lang="ru-RU" dirty="0">
                <a:solidFill>
                  <a:srgbClr val="C00000"/>
                </a:solidFill>
              </a:rPr>
              <a:t> </a:t>
            </a:r>
            <a:r>
              <a:rPr lang="ru-RU" dirty="0" err="1">
                <a:solidFill>
                  <a:srgbClr val="C00000"/>
                </a:solidFill>
              </a:rPr>
              <a:t>әлеуметтік-педагогикалық</a:t>
            </a:r>
            <a:r>
              <a:rPr lang="ru-RU" dirty="0">
                <a:solidFill>
                  <a:srgbClr val="C00000"/>
                </a:solidFill>
              </a:rPr>
              <a:t> </a:t>
            </a:r>
            <a:r>
              <a:rPr lang="ru-RU" dirty="0" err="1">
                <a:solidFill>
                  <a:srgbClr val="C00000"/>
                </a:solidFill>
              </a:rPr>
              <a:t>ғылым</a:t>
            </a:r>
            <a:r>
              <a:rPr lang="ru-RU" dirty="0">
                <a:solidFill>
                  <a:srgbClr val="C00000"/>
                </a:solidFill>
              </a:rPr>
              <a:t> мен </a:t>
            </a:r>
            <a:r>
              <a:rPr lang="ru-RU" dirty="0" err="1">
                <a:solidFill>
                  <a:srgbClr val="C00000"/>
                </a:solidFill>
              </a:rPr>
              <a:t>практиканың</a:t>
            </a:r>
            <a:r>
              <a:rPr lang="ru-RU" dirty="0">
                <a:solidFill>
                  <a:srgbClr val="C00000"/>
                </a:solidFill>
              </a:rPr>
              <a:t> </a:t>
            </a:r>
            <a:r>
              <a:rPr lang="ru-RU" dirty="0" err="1">
                <a:solidFill>
                  <a:srgbClr val="C00000"/>
                </a:solidFill>
              </a:rPr>
              <a:t>экстенсивті</a:t>
            </a:r>
            <a:r>
              <a:rPr lang="ru-RU" dirty="0">
                <a:solidFill>
                  <a:srgbClr val="C00000"/>
                </a:solidFill>
              </a:rPr>
              <a:t> </a:t>
            </a:r>
            <a:r>
              <a:rPr lang="ru-RU" dirty="0" err="1">
                <a:solidFill>
                  <a:srgbClr val="C00000"/>
                </a:solidFill>
              </a:rPr>
              <a:t>дамуымен</a:t>
            </a:r>
            <a:r>
              <a:rPr lang="ru-RU" dirty="0">
                <a:solidFill>
                  <a:srgbClr val="C00000"/>
                </a:solidFill>
              </a:rPr>
              <a:t> </a:t>
            </a:r>
            <a:r>
              <a:rPr lang="ru-RU" dirty="0" err="1">
                <a:solidFill>
                  <a:srgbClr val="C00000"/>
                </a:solidFill>
              </a:rPr>
              <a:t>сипатталды</a:t>
            </a:r>
            <a:r>
              <a:rPr lang="ru-RU" dirty="0">
                <a:solidFill>
                  <a:srgbClr val="C00000"/>
                </a:solidFill>
              </a:rPr>
              <a:t>. </a:t>
            </a:r>
            <a:r>
              <a:rPr lang="ru-RU" dirty="0" err="1">
                <a:solidFill>
                  <a:srgbClr val="C00000"/>
                </a:solidFill>
              </a:rPr>
              <a:t>Дамудың</a:t>
            </a:r>
            <a:r>
              <a:rPr lang="ru-RU" dirty="0">
                <a:solidFill>
                  <a:srgbClr val="C00000"/>
                </a:solidFill>
              </a:rPr>
              <a:t> </a:t>
            </a:r>
            <a:r>
              <a:rPr lang="ru-RU" dirty="0" err="1">
                <a:solidFill>
                  <a:srgbClr val="C00000"/>
                </a:solidFill>
              </a:rPr>
              <a:t>мұндай</a:t>
            </a:r>
            <a:r>
              <a:rPr lang="ru-RU" dirty="0">
                <a:solidFill>
                  <a:srgbClr val="C00000"/>
                </a:solidFill>
              </a:rPr>
              <a:t> </a:t>
            </a:r>
            <a:r>
              <a:rPr lang="ru-RU" dirty="0" err="1">
                <a:solidFill>
                  <a:srgbClr val="C00000"/>
                </a:solidFill>
              </a:rPr>
              <a:t>сипаты</a:t>
            </a:r>
            <a:r>
              <a:rPr lang="ru-RU" dirty="0">
                <a:solidFill>
                  <a:srgbClr val="C00000"/>
                </a:solidFill>
              </a:rPr>
              <a:t> </a:t>
            </a:r>
            <a:r>
              <a:rPr lang="ru-RU" dirty="0" err="1">
                <a:solidFill>
                  <a:srgbClr val="C00000"/>
                </a:solidFill>
              </a:rPr>
              <a:t>көптеген</a:t>
            </a:r>
            <a:r>
              <a:rPr lang="ru-RU" dirty="0">
                <a:solidFill>
                  <a:srgbClr val="C00000"/>
                </a:solidFill>
              </a:rPr>
              <a:t> </a:t>
            </a:r>
            <a:r>
              <a:rPr lang="ru-RU" dirty="0" err="1">
                <a:solidFill>
                  <a:srgbClr val="C00000"/>
                </a:solidFill>
              </a:rPr>
              <a:t>ғылыми</a:t>
            </a:r>
            <a:r>
              <a:rPr lang="ru-RU" dirty="0">
                <a:solidFill>
                  <a:srgbClr val="C00000"/>
                </a:solidFill>
              </a:rPr>
              <a:t> </a:t>
            </a:r>
            <a:r>
              <a:rPr lang="ru-RU" dirty="0" err="1">
                <a:solidFill>
                  <a:srgbClr val="C00000"/>
                </a:solidFill>
              </a:rPr>
              <a:t>зерттеулердің</a:t>
            </a:r>
            <a:r>
              <a:rPr lang="ru-RU" dirty="0">
                <a:solidFill>
                  <a:srgbClr val="C00000"/>
                </a:solidFill>
              </a:rPr>
              <a:t> </a:t>
            </a:r>
            <a:r>
              <a:rPr lang="ru-RU" dirty="0" err="1">
                <a:solidFill>
                  <a:srgbClr val="C00000"/>
                </a:solidFill>
              </a:rPr>
              <a:t>жүргізілуінен</a:t>
            </a:r>
            <a:r>
              <a:rPr lang="ru-RU" dirty="0">
                <a:solidFill>
                  <a:srgbClr val="C00000"/>
                </a:solidFill>
              </a:rPr>
              <a:t> </a:t>
            </a:r>
            <a:r>
              <a:rPr lang="ru-RU" dirty="0" err="1">
                <a:solidFill>
                  <a:srgbClr val="C00000"/>
                </a:solidFill>
              </a:rPr>
              <a:t>байқалды</a:t>
            </a:r>
            <a:r>
              <a:rPr lang="ru-RU" dirty="0">
                <a:solidFill>
                  <a:srgbClr val="C00000"/>
                </a:solidFill>
              </a:rPr>
              <a:t>, </a:t>
            </a:r>
            <a:r>
              <a:rPr lang="ru-RU" dirty="0" err="1">
                <a:solidFill>
                  <a:srgbClr val="C00000"/>
                </a:solidFill>
              </a:rPr>
              <a:t>олар</a:t>
            </a:r>
            <a:r>
              <a:rPr lang="ru-RU" dirty="0">
                <a:solidFill>
                  <a:srgbClr val="C00000"/>
                </a:solidFill>
              </a:rPr>
              <a:t> </a:t>
            </a:r>
            <a:r>
              <a:rPr lang="ru-RU" dirty="0" err="1">
                <a:solidFill>
                  <a:srgbClr val="C00000"/>
                </a:solidFill>
              </a:rPr>
              <a:t>негізінен</a:t>
            </a:r>
            <a:r>
              <a:rPr lang="ru-RU" dirty="0">
                <a:solidFill>
                  <a:srgbClr val="C00000"/>
                </a:solidFill>
              </a:rPr>
              <a:t> </a:t>
            </a:r>
            <a:r>
              <a:rPr lang="ru-RU" dirty="0" err="1">
                <a:solidFill>
                  <a:srgbClr val="C00000"/>
                </a:solidFill>
              </a:rPr>
              <a:t>әлеуметтік-педагогикалық</a:t>
            </a:r>
            <a:r>
              <a:rPr lang="ru-RU" dirty="0">
                <a:solidFill>
                  <a:srgbClr val="C00000"/>
                </a:solidFill>
              </a:rPr>
              <a:t> </a:t>
            </a:r>
            <a:r>
              <a:rPr lang="ru-RU" dirty="0" err="1">
                <a:solidFill>
                  <a:srgbClr val="C00000"/>
                </a:solidFill>
              </a:rPr>
              <a:t>практиканың</a:t>
            </a:r>
            <a:r>
              <a:rPr lang="ru-RU" dirty="0">
                <a:solidFill>
                  <a:srgbClr val="C00000"/>
                </a:solidFill>
              </a:rPr>
              <a:t> </a:t>
            </a:r>
            <a:r>
              <a:rPr lang="ru-RU" dirty="0" err="1">
                <a:solidFill>
                  <a:srgbClr val="C00000"/>
                </a:solidFill>
              </a:rPr>
              <a:t>проблемалық</a:t>
            </a:r>
            <a:r>
              <a:rPr lang="ru-RU" dirty="0">
                <a:solidFill>
                  <a:srgbClr val="C00000"/>
                </a:solidFill>
              </a:rPr>
              <a:t> </a:t>
            </a:r>
            <a:r>
              <a:rPr lang="ru-RU" dirty="0" err="1">
                <a:solidFill>
                  <a:srgbClr val="C00000"/>
                </a:solidFill>
              </a:rPr>
              <a:t>өрісін</a:t>
            </a:r>
            <a:r>
              <a:rPr lang="ru-RU" dirty="0">
                <a:solidFill>
                  <a:srgbClr val="C00000"/>
                </a:solidFill>
              </a:rPr>
              <a:t> </a:t>
            </a:r>
            <a:r>
              <a:rPr lang="ru-RU" dirty="0" err="1">
                <a:solidFill>
                  <a:srgbClr val="C00000"/>
                </a:solidFill>
              </a:rPr>
              <a:t>белгіледі</a:t>
            </a:r>
            <a:r>
              <a:rPr lang="ru-RU" dirty="0">
                <a:solidFill>
                  <a:srgbClr val="C00000"/>
                </a:solidFill>
              </a:rPr>
              <a:t>. </a:t>
            </a:r>
            <a:r>
              <a:rPr lang="ru-RU" dirty="0" err="1">
                <a:solidFill>
                  <a:srgbClr val="C00000"/>
                </a:solidFill>
              </a:rPr>
              <a:t>Бұл</a:t>
            </a:r>
            <a:r>
              <a:rPr lang="ru-RU" dirty="0">
                <a:solidFill>
                  <a:srgbClr val="C00000"/>
                </a:solidFill>
              </a:rPr>
              <a:t> </a:t>
            </a:r>
            <a:r>
              <a:rPr lang="ru-RU" dirty="0" err="1">
                <a:solidFill>
                  <a:srgbClr val="C00000"/>
                </a:solidFill>
              </a:rPr>
              <a:t>ретте</a:t>
            </a:r>
            <a:r>
              <a:rPr lang="ru-RU" dirty="0">
                <a:solidFill>
                  <a:srgbClr val="C00000"/>
                </a:solidFill>
              </a:rPr>
              <a:t> </a:t>
            </a:r>
            <a:r>
              <a:rPr lang="ru-RU" dirty="0" err="1">
                <a:solidFill>
                  <a:srgbClr val="C00000"/>
                </a:solidFill>
              </a:rPr>
              <a:t>проблемаға</a:t>
            </a:r>
            <a:r>
              <a:rPr lang="ru-RU" dirty="0">
                <a:solidFill>
                  <a:srgbClr val="C00000"/>
                </a:solidFill>
              </a:rPr>
              <a:t> </a:t>
            </a:r>
            <a:r>
              <a:rPr lang="ru-RU" dirty="0" err="1">
                <a:solidFill>
                  <a:srgbClr val="C00000"/>
                </a:solidFill>
              </a:rPr>
              <a:t>енудің</a:t>
            </a:r>
            <a:r>
              <a:rPr lang="ru-RU" dirty="0">
                <a:solidFill>
                  <a:srgbClr val="C00000"/>
                </a:solidFill>
              </a:rPr>
              <a:t> </a:t>
            </a:r>
            <a:r>
              <a:rPr lang="ru-RU" dirty="0" err="1">
                <a:solidFill>
                  <a:srgbClr val="C00000"/>
                </a:solidFill>
              </a:rPr>
              <a:t>тереңдігі</a:t>
            </a:r>
            <a:r>
              <a:rPr lang="ru-RU" dirty="0">
                <a:solidFill>
                  <a:srgbClr val="C00000"/>
                </a:solidFill>
              </a:rPr>
              <a:t> мен </a:t>
            </a:r>
            <a:r>
              <a:rPr lang="ru-RU" dirty="0" err="1">
                <a:solidFill>
                  <a:srgbClr val="C00000"/>
                </a:solidFill>
              </a:rPr>
              <a:t>толықтығы</a:t>
            </a:r>
            <a:r>
              <a:rPr lang="ru-RU" dirty="0">
                <a:solidFill>
                  <a:srgbClr val="C00000"/>
                </a:solidFill>
              </a:rPr>
              <a:t>, </a:t>
            </a:r>
            <a:r>
              <a:rPr lang="ru-RU" dirty="0" err="1">
                <a:solidFill>
                  <a:srgbClr val="C00000"/>
                </a:solidFill>
              </a:rPr>
              <a:t>оның</a:t>
            </a:r>
            <a:r>
              <a:rPr lang="ru-RU" dirty="0">
                <a:solidFill>
                  <a:srgbClr val="C00000"/>
                </a:solidFill>
              </a:rPr>
              <a:t> </a:t>
            </a:r>
            <a:r>
              <a:rPr lang="ru-RU" dirty="0" err="1">
                <a:solidFill>
                  <a:srgbClr val="C00000"/>
                </a:solidFill>
              </a:rPr>
              <a:t>қамтылу</a:t>
            </a:r>
            <a:r>
              <a:rPr lang="ru-RU" dirty="0">
                <a:solidFill>
                  <a:srgbClr val="C00000"/>
                </a:solidFill>
              </a:rPr>
              <a:t> </a:t>
            </a:r>
            <a:r>
              <a:rPr lang="ru-RU" dirty="0" err="1">
                <a:solidFill>
                  <a:srgbClr val="C00000"/>
                </a:solidFill>
              </a:rPr>
              <a:t>ауқымы</a:t>
            </a:r>
            <a:r>
              <a:rPr lang="ru-RU" dirty="0">
                <a:solidFill>
                  <a:srgbClr val="C00000"/>
                </a:solidFill>
              </a:rPr>
              <a:t>, </a:t>
            </a:r>
            <a:r>
              <a:rPr lang="ru-RU" dirty="0" err="1">
                <a:solidFill>
                  <a:srgbClr val="C00000"/>
                </a:solidFill>
              </a:rPr>
              <a:t>әлбетте</a:t>
            </a:r>
            <a:r>
              <a:rPr lang="ru-RU" dirty="0">
                <a:solidFill>
                  <a:srgbClr val="C00000"/>
                </a:solidFill>
              </a:rPr>
              <a:t>, </a:t>
            </a:r>
            <a:r>
              <a:rPr lang="ru-RU" dirty="0" err="1">
                <a:solidFill>
                  <a:srgbClr val="C00000"/>
                </a:solidFill>
              </a:rPr>
              <a:t>әртүрлі</a:t>
            </a:r>
            <a:r>
              <a:rPr lang="ru-RU" dirty="0">
                <a:solidFill>
                  <a:srgbClr val="C00000"/>
                </a:solidFill>
              </a:rPr>
              <a:t> </a:t>
            </a:r>
            <a:r>
              <a:rPr lang="ru-RU" dirty="0" err="1">
                <a:solidFill>
                  <a:srgbClr val="C00000"/>
                </a:solidFill>
              </a:rPr>
              <a:t>болып</a:t>
            </a:r>
            <a:r>
              <a:rPr lang="ru-RU" dirty="0">
                <a:solidFill>
                  <a:srgbClr val="C00000"/>
                </a:solidFill>
              </a:rPr>
              <a:t> </a:t>
            </a:r>
            <a:r>
              <a:rPr lang="ru-RU" dirty="0" err="1">
                <a:solidFill>
                  <a:srgbClr val="C00000"/>
                </a:solidFill>
              </a:rPr>
              <a:t>отырды</a:t>
            </a:r>
            <a:r>
              <a:rPr lang="ru-RU" dirty="0">
                <a:solidFill>
                  <a:srgbClr val="C00000"/>
                </a:solidFill>
              </a:rPr>
              <a:t>.</a:t>
            </a:r>
          </a:p>
          <a:p>
            <a:endParaRPr lang="ru-RU" dirty="0">
              <a:solidFill>
                <a:srgbClr val="C00000"/>
              </a:solidFill>
            </a:endParaRPr>
          </a:p>
        </p:txBody>
      </p:sp>
      <p:sp>
        <p:nvSpPr>
          <p:cNvPr id="4" name="Номер слайда 3"/>
          <p:cNvSpPr>
            <a:spLocks noGrp="1"/>
          </p:cNvSpPr>
          <p:nvPr>
            <p:ph type="sldNum" sz="quarter" idx="12"/>
          </p:nvPr>
        </p:nvSpPr>
        <p:spPr/>
        <p:txBody>
          <a:bodyPr/>
          <a:lstStyle/>
          <a:p>
            <a:fld id="{BF62CCCA-9B35-4FC2-BFD2-387E0C367BDD}" type="slidenum">
              <a:rPr lang="ru-RU" smtClean="0"/>
              <a:pPr/>
              <a:t>12</a:t>
            </a:fld>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764704"/>
            <a:ext cx="8435280" cy="6093296"/>
          </a:xfrm>
        </p:spPr>
        <p:txBody>
          <a:bodyPr>
            <a:normAutofit fontScale="70000" lnSpcReduction="20000"/>
          </a:bodyPr>
          <a:lstStyle/>
          <a:p>
            <a:r>
              <a:rPr lang="ru-RU" sz="3300" b="1" i="1" dirty="0" err="1">
                <a:latin typeface="Times New Roman" pitchFamily="18" charset="0"/>
                <a:cs typeface="Times New Roman" pitchFamily="18" charset="0"/>
              </a:rPr>
              <a:t>Мазмұндық</a:t>
            </a:r>
            <a:r>
              <a:rPr lang="ru-RU" sz="3300" b="1" i="1" dirty="0">
                <a:latin typeface="Times New Roman" pitchFamily="18" charset="0"/>
                <a:cs typeface="Times New Roman" pitchFamily="18" charset="0"/>
              </a:rPr>
              <a:t> </a:t>
            </a:r>
            <a:r>
              <a:rPr lang="ru-RU" sz="3300" b="1" i="1" dirty="0" err="1">
                <a:latin typeface="Times New Roman" pitchFamily="18" charset="0"/>
                <a:cs typeface="Times New Roman" pitchFamily="18" charset="0"/>
              </a:rPr>
              <a:t>тұрғыда</a:t>
            </a:r>
            <a:r>
              <a:rPr lang="ru-RU" sz="3300" b="1" i="1" dirty="0">
                <a:latin typeface="Times New Roman" pitchFamily="18" charset="0"/>
                <a:cs typeface="Times New Roman" pitchFamily="18" charset="0"/>
              </a:rPr>
              <a:t>:</a:t>
            </a:r>
            <a:endParaRPr lang="ru-RU" sz="3300" dirty="0">
              <a:latin typeface="Times New Roman" pitchFamily="18" charset="0"/>
              <a:cs typeface="Times New Roman" pitchFamily="18" charset="0"/>
            </a:endParaRPr>
          </a:p>
          <a:p>
            <a:r>
              <a:rPr lang="ru-RU" sz="3300" dirty="0" smtClean="0">
                <a:latin typeface="Times New Roman" pitchFamily="18" charset="0"/>
                <a:cs typeface="Times New Roman" pitchFamily="18" charset="0"/>
              </a:rPr>
              <a:t>♦ </a:t>
            </a:r>
            <a:r>
              <a:rPr lang="ru-RU" sz="3300" dirty="0" err="1">
                <a:latin typeface="Times New Roman" pitchFamily="18" charset="0"/>
                <a:cs typeface="Times New Roman" pitchFamily="18" charset="0"/>
              </a:rPr>
              <a:t>әлеуметтік</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педагогиканың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ғылыми</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пән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ретінде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тақырыптық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және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мәселе-мақсаттық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өрісіне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дәл</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анықтама</a:t>
            </a:r>
            <a:r>
              <a:rPr lang="ru-RU" sz="3300" dirty="0">
                <a:latin typeface="Times New Roman" pitchFamily="18" charset="0"/>
                <a:cs typeface="Times New Roman" pitchFamily="18" charset="0"/>
              </a:rPr>
              <a:t> беру </a:t>
            </a:r>
            <a:r>
              <a:rPr lang="ru-RU" sz="3300" dirty="0" err="1">
                <a:latin typeface="Times New Roman" pitchFamily="18" charset="0"/>
                <a:cs typeface="Times New Roman" pitchFamily="18" charset="0"/>
              </a:rPr>
              <a:t>мақсатында</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перспективалық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ғылыми-зерттеу</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жұмыстарының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проблематикасын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болжамдық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зерттеу</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және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қалыптастыру</a:t>
            </a:r>
            <a:r>
              <a:rPr lang="ru-RU" sz="3300" i="1" baseline="30000" dirty="0">
                <a:latin typeface="Times New Roman" pitchFamily="18" charset="0"/>
                <a:cs typeface="Times New Roman" pitchFamily="18" charset="0"/>
              </a:rPr>
              <a:t> 1</a:t>
            </a:r>
            <a:r>
              <a:rPr lang="ru-RU" sz="3300" i="1" dirty="0">
                <a:latin typeface="Times New Roman" pitchFamily="18" charset="0"/>
                <a:cs typeface="Times New Roman" pitchFamily="18" charset="0"/>
              </a:rPr>
              <a:t>;</a:t>
            </a:r>
            <a:endParaRPr lang="ru-RU" sz="3300" dirty="0">
              <a:latin typeface="Times New Roman" pitchFamily="18" charset="0"/>
              <a:cs typeface="Times New Roman" pitchFamily="18" charset="0"/>
            </a:endParaRPr>
          </a:p>
          <a:p>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әлеуметтік</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педагогиканың</a:t>
            </a:r>
            <a:r>
              <a:rPr lang="ru-RU" sz="3300" dirty="0">
                <a:latin typeface="Times New Roman" pitchFamily="18" charset="0"/>
                <a:cs typeface="Times New Roman" pitchFamily="18" charset="0"/>
              </a:rPr>
              <a:t> даму </a:t>
            </a:r>
            <a:r>
              <a:rPr lang="ru-RU" sz="3300" dirty="0" err="1">
                <a:latin typeface="Times New Roman" pitchFamily="18" charset="0"/>
                <a:cs typeface="Times New Roman" pitchFamily="18" charset="0"/>
              </a:rPr>
              <a:t>парадигмаларын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педагогикалық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социологиялық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социология-педагогикалық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әлеуметтік-педагогикалық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парадигмаларын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қалыптастыру</a:t>
            </a:r>
            <a:r>
              <a:rPr lang="ru-RU" sz="3300" dirty="0">
                <a:latin typeface="Times New Roman" pitchFamily="18" charset="0"/>
                <a:cs typeface="Times New Roman" pitchFamily="18" charset="0"/>
              </a:rPr>
              <a:t> мен </a:t>
            </a:r>
            <a:r>
              <a:rPr lang="ru-RU" sz="3300" dirty="0" err="1">
                <a:latin typeface="Times New Roman" pitchFamily="18" charset="0"/>
                <a:cs typeface="Times New Roman" pitchFamily="18" charset="0"/>
              </a:rPr>
              <a:t>ресімдеу</a:t>
            </a:r>
            <a:r>
              <a:rPr lang="ru-RU" sz="3300" dirty="0">
                <a:latin typeface="Times New Roman" pitchFamily="18" charset="0"/>
                <a:cs typeface="Times New Roman" pitchFamily="18" charset="0"/>
              </a:rPr>
              <a:t> </a:t>
            </a:r>
            <a:r>
              <a:rPr lang="ru-RU" sz="3300" dirty="0" smtClean="0">
                <a:latin typeface="Times New Roman" pitchFamily="18" charset="0"/>
                <a:cs typeface="Times New Roman" pitchFamily="18" charset="0"/>
              </a:rPr>
              <a:t>;</a:t>
            </a:r>
            <a:endParaRPr lang="ru-RU" sz="3300" dirty="0">
              <a:latin typeface="Times New Roman" pitchFamily="18" charset="0"/>
              <a:cs typeface="Times New Roman" pitchFamily="18" charset="0"/>
            </a:endParaRPr>
          </a:p>
          <a:p>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Білім</a:t>
            </a:r>
            <a:r>
              <a:rPr lang="ru-RU" sz="3300" dirty="0">
                <a:latin typeface="Times New Roman" pitchFamily="18" charset="0"/>
                <a:cs typeface="Times New Roman" pitchFamily="18" charset="0"/>
              </a:rPr>
              <a:t> беру </a:t>
            </a:r>
            <a:r>
              <a:rPr lang="ru-RU" sz="3300" dirty="0" err="1">
                <a:latin typeface="Times New Roman" pitchFamily="18" charset="0"/>
                <a:cs typeface="Times New Roman" pitchFamily="18" charset="0"/>
              </a:rPr>
              <a:t>министрлігімен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жоғары</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оқу</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орындарының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студенттеріне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арнап</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оқулықтар</a:t>
            </a:r>
            <a:r>
              <a:rPr lang="ru-RU" sz="3300" dirty="0">
                <a:latin typeface="Times New Roman" pitchFamily="18" charset="0"/>
                <a:cs typeface="Times New Roman" pitchFamily="18" charset="0"/>
              </a:rPr>
              <a:t> мен </a:t>
            </a:r>
            <a:r>
              <a:rPr lang="ru-RU" sz="3300" dirty="0" err="1">
                <a:latin typeface="Times New Roman" pitchFamily="18" charset="0"/>
                <a:cs typeface="Times New Roman" pitchFamily="18" charset="0"/>
              </a:rPr>
              <a:t>оқу</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құралдары</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ретінде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ұсынған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оқу</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құралдары</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мен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дәріс</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курстарының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пайда</a:t>
            </a:r>
            <a:r>
              <a:rPr lang="ru-RU" sz="3300" dirty="0">
                <a:latin typeface="Times New Roman" pitchFamily="18" charset="0"/>
                <a:cs typeface="Times New Roman" pitchFamily="18" charset="0"/>
              </a:rPr>
              <a:t> </a:t>
            </a:r>
            <a:r>
              <a:rPr lang="ru-RU" sz="3300" dirty="0" err="1" smtClean="0">
                <a:latin typeface="Times New Roman" pitchFamily="18" charset="0"/>
                <a:cs typeface="Times New Roman" pitchFamily="18" charset="0"/>
              </a:rPr>
              <a:t>болуы</a:t>
            </a:r>
            <a:r>
              <a:rPr lang="ru-RU" sz="3300" dirty="0" smtClean="0">
                <a:latin typeface="Times New Roman" pitchFamily="18" charset="0"/>
                <a:cs typeface="Times New Roman" pitchFamily="18" charset="0"/>
              </a:rPr>
              <a:t>;</a:t>
            </a:r>
            <a:endParaRPr lang="ru-RU" sz="3300" dirty="0">
              <a:latin typeface="Times New Roman" pitchFamily="18" charset="0"/>
              <a:cs typeface="Times New Roman" pitchFamily="18" charset="0"/>
            </a:endParaRPr>
          </a:p>
          <a:p>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түрлі</a:t>
            </a:r>
            <a:r>
              <a:rPr lang="ru-RU" sz="3300" dirty="0">
                <a:latin typeface="Times New Roman" pitchFamily="18" charset="0"/>
                <a:cs typeface="Times New Roman" pitchFamily="18" charset="0"/>
              </a:rPr>
              <a:t> социум </a:t>
            </a:r>
            <a:r>
              <a:rPr lang="ru-RU" sz="3300" dirty="0" err="1">
                <a:latin typeface="Times New Roman" pitchFamily="18" charset="0"/>
                <a:cs typeface="Times New Roman" pitchFamily="18" charset="0"/>
              </a:rPr>
              <a:t>институттарының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әлеуметтік-педагогикалық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қызметінің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бұқаралық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тәжірибесін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аймақтық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және</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муниципалды</a:t>
            </a:r>
            <a:r>
              <a:rPr lang="ru-RU" sz="3300" dirty="0">
                <a:latin typeface="Times New Roman" pitchFamily="18" charset="0"/>
                <a:cs typeface="Times New Roman" pitchFamily="18" charset="0"/>
              </a:rPr>
              <a:t> дара </a:t>
            </a:r>
            <a:r>
              <a:rPr lang="ru-RU" sz="3300" dirty="0" err="1">
                <a:latin typeface="Times New Roman" pitchFamily="18" charset="0"/>
                <a:cs typeface="Times New Roman" pitchFamily="18" charset="0"/>
              </a:rPr>
              <a:t>ерекшелігін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ескерумен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суреттеу</a:t>
            </a:r>
            <a:r>
              <a:rPr lang="ru-RU" sz="3300" dirty="0">
                <a:latin typeface="Times New Roman" pitchFamily="18" charset="0"/>
                <a:cs typeface="Times New Roman" pitchFamily="18" charset="0"/>
              </a:rPr>
              <a:t>;</a:t>
            </a:r>
          </a:p>
          <a:p>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әлеуметтік-педагогикалық</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қызмет</a:t>
            </a:r>
            <a:r>
              <a:rPr lang="ru-RU" sz="3300" dirty="0">
                <a:latin typeface="Times New Roman" pitchFamily="18" charset="0"/>
                <a:cs typeface="Times New Roman" pitchFamily="18" charset="0"/>
              </a:rPr>
              <a:t> пен </a:t>
            </a:r>
            <a:r>
              <a:rPr lang="ru-RU" sz="3300" dirty="0" err="1">
                <a:latin typeface="Times New Roman" pitchFamily="18" charset="0"/>
                <a:cs typeface="Times New Roman" pitchFamily="18" charset="0"/>
              </a:rPr>
              <a:t>халықтың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әртүрлі</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категорияларымен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әлеуметтік</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жұмыстың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шетелдік</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тәжірибесін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өзгеріп</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отырған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Ресей</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жағдайларында</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қолданудың</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мүмкіндіктерін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бағыттары</a:t>
            </a:r>
            <a:r>
              <a:rPr lang="ru-RU" sz="3300" dirty="0">
                <a:latin typeface="Times New Roman" pitchFamily="18" charset="0"/>
                <a:cs typeface="Times New Roman" pitchFamily="18" charset="0"/>
              </a:rPr>
              <a:t> мен </a:t>
            </a:r>
            <a:r>
              <a:rPr lang="ru-RU" sz="3300" dirty="0" err="1">
                <a:latin typeface="Times New Roman" pitchFamily="18" charset="0"/>
                <a:cs typeface="Times New Roman" pitchFamily="18" charset="0"/>
              </a:rPr>
              <a:t>жолдарын</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және</a:t>
            </a:r>
            <a:r>
              <a:rPr lang="ru-RU" sz="3300" dirty="0">
                <a:latin typeface="Times New Roman" pitchFamily="18" charset="0"/>
                <a:cs typeface="Times New Roman" pitchFamily="18" charset="0"/>
              </a:rPr>
              <a:t> т.б. </a:t>
            </a:r>
            <a:r>
              <a:rPr lang="ru-RU" sz="3300" dirty="0" err="1">
                <a:latin typeface="Times New Roman" pitchFamily="18" charset="0"/>
                <a:cs typeface="Times New Roman" pitchFamily="18" charset="0"/>
              </a:rPr>
              <a:t>зерттеу</a:t>
            </a:r>
            <a:r>
              <a:rPr lang="ru-RU" sz="3300" dirty="0">
                <a:latin typeface="Times New Roman" pitchFamily="18" charset="0"/>
                <a:cs typeface="Times New Roman" pitchFamily="18" charset="0"/>
              </a:rPr>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13</a:t>
            </a:fld>
            <a:endParaRPr lang="ru-R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340768"/>
            <a:ext cx="8229600" cy="5184576"/>
          </a:xfrm>
        </p:spPr>
        <p:txBody>
          <a:bodyPr>
            <a:normAutofit fontScale="77500" lnSpcReduction="20000"/>
          </a:bodyPr>
          <a:lstStyle/>
          <a:p>
            <a:r>
              <a:rPr lang="ru-RU" b="1" i="1" dirty="0" err="1"/>
              <a:t>Ұйымдастыру</a:t>
            </a:r>
            <a:r>
              <a:rPr lang="ru-RU" b="1" i="1" dirty="0"/>
              <a:t> </a:t>
            </a:r>
            <a:r>
              <a:rPr lang="ru-RU" b="1" i="1" dirty="0" err="1"/>
              <a:t>формаларын</a:t>
            </a:r>
            <a:r>
              <a:rPr lang="ru-RU" b="1" i="1" dirty="0"/>
              <a:t> </a:t>
            </a:r>
            <a:r>
              <a:rPr lang="ru-RU" b="1" i="1" dirty="0" err="1"/>
              <a:t>дамыту</a:t>
            </a:r>
            <a:r>
              <a:rPr lang="ru-RU" b="1" i="1" dirty="0"/>
              <a:t> </a:t>
            </a:r>
            <a:r>
              <a:rPr lang="ru-RU" b="1" i="1" dirty="0" err="1"/>
              <a:t>тұрғысында</a:t>
            </a:r>
            <a:r>
              <a:rPr lang="ru-RU" b="1" i="1" dirty="0"/>
              <a:t>:</a:t>
            </a:r>
            <a:endParaRPr lang="ru-RU" dirty="0"/>
          </a:p>
          <a:p>
            <a:endParaRPr lang="ru-RU" dirty="0" smtClean="0"/>
          </a:p>
          <a:p>
            <a:r>
              <a:rPr lang="ru-RU" dirty="0" smtClean="0"/>
              <a:t>♦ </a:t>
            </a:r>
            <a:r>
              <a:rPr lang="ru-RU" dirty="0" err="1"/>
              <a:t>ғылыми-зерттеу</a:t>
            </a:r>
            <a:r>
              <a:rPr lang="ru-RU" dirty="0"/>
              <a:t> </a:t>
            </a:r>
            <a:r>
              <a:rPr lang="ru-RU" dirty="0" err="1"/>
              <a:t>қызметін</a:t>
            </a:r>
            <a:r>
              <a:rPr lang="ru-RU" dirty="0"/>
              <a:t> </a:t>
            </a:r>
            <a:r>
              <a:rPr lang="ru-RU" dirty="0" err="1"/>
              <a:t>шаруашылық</a:t>
            </a:r>
            <a:r>
              <a:rPr lang="ru-RU" dirty="0"/>
              <a:t> </a:t>
            </a:r>
            <a:r>
              <a:rPr lang="ru-RU" dirty="0" err="1"/>
              <a:t>есеп</a:t>
            </a:r>
            <a:r>
              <a:rPr lang="ru-RU" dirty="0"/>
              <a:t> </a:t>
            </a:r>
            <a:r>
              <a:rPr lang="ru-RU" dirty="0" err="1"/>
              <a:t>келісімшарттары</a:t>
            </a:r>
            <a:r>
              <a:rPr lang="ru-RU" dirty="0"/>
              <a:t> мен </a:t>
            </a:r>
            <a:r>
              <a:rPr lang="ru-RU" dirty="0" err="1"/>
              <a:t>бюджеттен</a:t>
            </a:r>
            <a:r>
              <a:rPr lang="ru-RU" dirty="0"/>
              <a:t> </a:t>
            </a:r>
            <a:r>
              <a:rPr lang="ru-RU" dirty="0" err="1"/>
              <a:t>тыс</a:t>
            </a:r>
            <a:r>
              <a:rPr lang="ru-RU" dirty="0"/>
              <a:t> </a:t>
            </a:r>
            <a:r>
              <a:rPr lang="ru-RU" dirty="0" err="1"/>
              <a:t>қаржыландыру</a:t>
            </a:r>
            <a:r>
              <a:rPr lang="ru-RU" dirty="0"/>
              <a:t> </a:t>
            </a:r>
            <a:r>
              <a:rPr lang="ru-RU" dirty="0" err="1"/>
              <a:t>жүйесінің</a:t>
            </a:r>
            <a:r>
              <a:rPr lang="ru-RU" dirty="0"/>
              <a:t> </a:t>
            </a:r>
            <a:r>
              <a:rPr lang="ru-RU" dirty="0" err="1"/>
              <a:t>негізінде</a:t>
            </a:r>
            <a:r>
              <a:rPr lang="ru-RU" dirty="0"/>
              <a:t> </a:t>
            </a:r>
            <a:r>
              <a:rPr lang="ru-RU" dirty="0" err="1"/>
              <a:t>дамыту</a:t>
            </a:r>
            <a:r>
              <a:rPr lang="ru-RU" dirty="0"/>
              <a:t>;</a:t>
            </a:r>
          </a:p>
          <a:p>
            <a:r>
              <a:rPr lang="ru-RU" dirty="0"/>
              <a:t>♦ «</a:t>
            </a:r>
            <a:r>
              <a:rPr lang="ru-RU" dirty="0" err="1"/>
              <a:t>Әлеуметтік</a:t>
            </a:r>
            <a:r>
              <a:rPr lang="ru-RU" dirty="0"/>
              <a:t> педагогика» </a:t>
            </a:r>
            <a:r>
              <a:rPr lang="ru-RU" dirty="0" err="1"/>
              <a:t>мамандығы</a:t>
            </a:r>
            <a:r>
              <a:rPr lang="ru-RU" dirty="0"/>
              <a:t> </a:t>
            </a:r>
            <a:r>
              <a:rPr lang="ru-RU" dirty="0" err="1"/>
              <a:t>бойынша</a:t>
            </a:r>
            <a:r>
              <a:rPr lang="ru-RU" dirty="0"/>
              <a:t> </a:t>
            </a:r>
            <a:r>
              <a:rPr lang="ru-RU" dirty="0" err="1"/>
              <a:t>Жоғары</a:t>
            </a:r>
            <a:r>
              <a:rPr lang="ru-RU" dirty="0"/>
              <a:t> </a:t>
            </a:r>
            <a:r>
              <a:rPr lang="ru-RU" dirty="0" err="1"/>
              <a:t>білім</a:t>
            </a:r>
            <a:r>
              <a:rPr lang="ru-RU" dirty="0"/>
              <a:t> </a:t>
            </a:r>
            <a:r>
              <a:rPr lang="ru-RU" dirty="0" err="1"/>
              <a:t>берудің</a:t>
            </a:r>
            <a:r>
              <a:rPr lang="ru-RU" dirty="0"/>
              <a:t> </a:t>
            </a:r>
            <a:r>
              <a:rPr lang="ru-RU" dirty="0" err="1"/>
              <a:t>мемлекеттік</a:t>
            </a:r>
            <a:r>
              <a:rPr lang="ru-RU" dirty="0"/>
              <a:t> </a:t>
            </a:r>
            <a:r>
              <a:rPr lang="ru-RU" dirty="0" err="1"/>
              <a:t>стандартын</a:t>
            </a:r>
            <a:r>
              <a:rPr lang="ru-RU" dirty="0"/>
              <a:t> </a:t>
            </a:r>
            <a:r>
              <a:rPr lang="ru-RU" dirty="0" err="1"/>
              <a:t>әзірлеу</a:t>
            </a:r>
            <a:r>
              <a:rPr lang="ru-RU" dirty="0"/>
              <a:t> </a:t>
            </a:r>
            <a:r>
              <a:rPr lang="ru-RU" dirty="0" err="1"/>
              <a:t>және</a:t>
            </a:r>
            <a:r>
              <a:rPr lang="ru-RU" dirty="0"/>
              <a:t> </a:t>
            </a:r>
            <a:r>
              <a:rPr lang="ru-RU" dirty="0" err="1"/>
              <a:t>әртүрлі</a:t>
            </a:r>
            <a:r>
              <a:rPr lang="ru-RU" dirty="0"/>
              <a:t> социум </a:t>
            </a:r>
            <a:r>
              <a:rPr lang="ru-RU" dirty="0" err="1"/>
              <a:t>институттарында</a:t>
            </a:r>
            <a:r>
              <a:rPr lang="ru-RU" dirty="0"/>
              <a:t> </a:t>
            </a:r>
            <a:r>
              <a:rPr lang="ru-RU" dirty="0" err="1"/>
              <a:t>жұмыс</a:t>
            </a:r>
            <a:r>
              <a:rPr lang="ru-RU" dirty="0"/>
              <a:t> </a:t>
            </a:r>
            <a:r>
              <a:rPr lang="ru-RU" dirty="0" err="1"/>
              <a:t>істейтін</a:t>
            </a:r>
            <a:r>
              <a:rPr lang="ru-RU" dirty="0"/>
              <a:t> </a:t>
            </a:r>
            <a:r>
              <a:rPr lang="ru-RU" dirty="0" err="1"/>
              <a:t>мамандарды</a:t>
            </a:r>
            <a:r>
              <a:rPr lang="ru-RU" dirty="0"/>
              <a:t> </a:t>
            </a:r>
            <a:r>
              <a:rPr lang="ru-RU" dirty="0" err="1"/>
              <a:t>даярлау</a:t>
            </a:r>
            <a:r>
              <a:rPr lang="ru-RU" dirty="0"/>
              <a:t> </a:t>
            </a:r>
            <a:r>
              <a:rPr lang="ru-RU" dirty="0" err="1"/>
              <a:t>жүйесін</a:t>
            </a:r>
            <a:r>
              <a:rPr lang="ru-RU" dirty="0"/>
              <a:t> қалыптастыру</a:t>
            </a:r>
            <a:r>
              <a:rPr lang="ru-RU" baseline="30000" dirty="0"/>
              <a:t>1</a:t>
            </a:r>
            <a:r>
              <a:rPr lang="ru-RU" dirty="0"/>
              <a:t>;</a:t>
            </a:r>
          </a:p>
          <a:p>
            <a:r>
              <a:rPr lang="ru-RU" dirty="0"/>
              <a:t>♦ «</a:t>
            </a:r>
            <a:r>
              <a:rPr lang="ru-RU" dirty="0" err="1"/>
              <a:t>әлеуметтік</a:t>
            </a:r>
            <a:r>
              <a:rPr lang="ru-RU" dirty="0"/>
              <a:t> педагог» </a:t>
            </a:r>
            <a:r>
              <a:rPr lang="ru-RU" dirty="0" err="1"/>
              <a:t>және</a:t>
            </a:r>
            <a:r>
              <a:rPr lang="ru-RU" dirty="0"/>
              <a:t> «</a:t>
            </a:r>
            <a:r>
              <a:rPr lang="ru-RU" dirty="0" err="1"/>
              <a:t>әлеуметтік</a:t>
            </a:r>
            <a:r>
              <a:rPr lang="ru-RU" dirty="0"/>
              <a:t> </a:t>
            </a:r>
            <a:r>
              <a:rPr lang="ru-RU" dirty="0" err="1"/>
              <a:t>қызметкер</a:t>
            </a:r>
            <a:r>
              <a:rPr lang="ru-RU" dirty="0"/>
              <a:t>» </a:t>
            </a:r>
            <a:r>
              <a:rPr lang="ru-RU" dirty="0" err="1"/>
              <a:t>деген</a:t>
            </a:r>
            <a:r>
              <a:rPr lang="ru-RU" dirty="0"/>
              <a:t> </a:t>
            </a:r>
            <a:r>
              <a:rPr lang="ru-RU" dirty="0" err="1"/>
              <a:t>жаңа</a:t>
            </a:r>
            <a:r>
              <a:rPr lang="ru-RU" dirty="0"/>
              <a:t> </a:t>
            </a:r>
            <a:r>
              <a:rPr lang="ru-RU" dirty="0" err="1"/>
              <a:t>мамандықтардың</a:t>
            </a:r>
            <a:r>
              <a:rPr lang="ru-RU" dirty="0"/>
              <a:t> </a:t>
            </a:r>
            <a:r>
              <a:rPr lang="ru-RU" dirty="0" err="1"/>
              <a:t>стандарттарын</a:t>
            </a:r>
            <a:r>
              <a:rPr lang="ru-RU" dirty="0"/>
              <a:t> </a:t>
            </a:r>
            <a:r>
              <a:rPr lang="ru-RU" dirty="0" err="1"/>
              <a:t>құру</a:t>
            </a:r>
            <a:r>
              <a:rPr lang="ru-RU" dirty="0"/>
              <a:t> </a:t>
            </a:r>
            <a:r>
              <a:rPr lang="ru-RU" dirty="0" err="1"/>
              <a:t>және</a:t>
            </a:r>
            <a:r>
              <a:rPr lang="ru-RU" dirty="0"/>
              <a:t> жетілдіру</a:t>
            </a:r>
            <a:r>
              <a:rPr lang="ru-RU" baseline="30000" dirty="0"/>
              <a:t>2</a:t>
            </a:r>
            <a:r>
              <a:rPr lang="ru-RU" dirty="0"/>
              <a:t>;</a:t>
            </a:r>
          </a:p>
          <a:p>
            <a:r>
              <a:rPr lang="ru-RU" dirty="0"/>
              <a:t>♦ </a:t>
            </a:r>
            <a:r>
              <a:rPr lang="ru-RU" dirty="0" err="1"/>
              <a:t>әлеуметтік</a:t>
            </a:r>
            <a:r>
              <a:rPr lang="ru-RU" dirty="0"/>
              <a:t> </a:t>
            </a:r>
            <a:r>
              <a:rPr lang="ru-RU" dirty="0" err="1"/>
              <a:t>педагогиканың</a:t>
            </a:r>
            <a:r>
              <a:rPr lang="ru-RU" dirty="0"/>
              <a:t> </a:t>
            </a:r>
            <a:r>
              <a:rPr lang="ru-RU" dirty="0" err="1"/>
              <a:t>салыстырмалы</a:t>
            </a:r>
            <a:r>
              <a:rPr lang="ru-RU" dirty="0"/>
              <a:t> </a:t>
            </a:r>
            <a:r>
              <a:rPr lang="ru-RU" dirty="0" err="1"/>
              <a:t>түрде</a:t>
            </a:r>
            <a:r>
              <a:rPr lang="ru-RU" dirty="0"/>
              <a:t> </a:t>
            </a:r>
            <a:r>
              <a:rPr lang="ru-RU" dirty="0" err="1"/>
              <a:t>дербес</a:t>
            </a:r>
            <a:r>
              <a:rPr lang="ru-RU" dirty="0"/>
              <a:t> </a:t>
            </a:r>
            <a:r>
              <a:rPr lang="ru-RU" dirty="0" err="1"/>
              <a:t>бағыттарын</a:t>
            </a:r>
            <a:r>
              <a:rPr lang="ru-RU" dirty="0"/>
              <a:t> </a:t>
            </a:r>
            <a:r>
              <a:rPr lang="ru-RU" dirty="0" err="1"/>
              <a:t>зерттеу</a:t>
            </a:r>
            <a:r>
              <a:rPr lang="ru-RU" dirty="0"/>
              <a:t> мен </a:t>
            </a:r>
            <a:r>
              <a:rPr lang="ru-RU" dirty="0" err="1"/>
              <a:t>дамытуға</a:t>
            </a:r>
            <a:r>
              <a:rPr lang="ru-RU" dirty="0"/>
              <a:t> </a:t>
            </a:r>
            <a:r>
              <a:rPr lang="ru-RU" dirty="0" err="1"/>
              <a:t>күш</a:t>
            </a:r>
            <a:r>
              <a:rPr lang="ru-RU" dirty="0"/>
              <a:t> </a:t>
            </a:r>
            <a:r>
              <a:rPr lang="ru-RU" dirty="0" err="1"/>
              <a:t>жұмсаған</a:t>
            </a:r>
            <a:r>
              <a:rPr lang="ru-RU" dirty="0"/>
              <a:t> </a:t>
            </a:r>
            <a:r>
              <a:rPr lang="ru-RU" dirty="0" err="1"/>
              <a:t>танылған</a:t>
            </a:r>
            <a:r>
              <a:rPr lang="ru-RU" dirty="0"/>
              <a:t> </a:t>
            </a:r>
            <a:r>
              <a:rPr lang="ru-RU" dirty="0" err="1"/>
              <a:t>көшбасшылармен</a:t>
            </a:r>
            <a:r>
              <a:rPr lang="ru-RU" dirty="0"/>
              <a:t> (</a:t>
            </a:r>
            <a:r>
              <a:rPr lang="ru-RU" dirty="0" err="1"/>
              <a:t>ғылыми</a:t>
            </a:r>
            <a:r>
              <a:rPr lang="ru-RU" dirty="0"/>
              <a:t> </a:t>
            </a:r>
            <a:r>
              <a:rPr lang="ru-RU" dirty="0" err="1"/>
              <a:t>мектептермен</a:t>
            </a:r>
            <a:r>
              <a:rPr lang="ru-RU" dirty="0"/>
              <a:t>) </a:t>
            </a:r>
            <a:r>
              <a:rPr lang="ru-RU" dirty="0" err="1"/>
              <a:t>ғылыми</a:t>
            </a:r>
            <a:r>
              <a:rPr lang="ru-RU" dirty="0"/>
              <a:t> </a:t>
            </a:r>
            <a:r>
              <a:rPr lang="ru-RU" dirty="0" err="1"/>
              <a:t>қауымдастықтардың</a:t>
            </a:r>
            <a:r>
              <a:rPr lang="ru-RU" dirty="0"/>
              <a:t> </a:t>
            </a:r>
            <a:r>
              <a:rPr lang="ru-RU" dirty="0" err="1"/>
              <a:t>пайда</a:t>
            </a:r>
            <a:r>
              <a:rPr lang="ru-RU" dirty="0"/>
              <a:t> </a:t>
            </a:r>
            <a:r>
              <a:rPr lang="ru-RU" dirty="0" err="1"/>
              <a:t>болуы</a:t>
            </a:r>
            <a:r>
              <a:rPr lang="ru-RU" dirty="0"/>
              <a:t>;</a:t>
            </a:r>
          </a:p>
          <a:p>
            <a:r>
              <a:rPr lang="ru-RU" dirty="0"/>
              <a:t>♦ </a:t>
            </a:r>
            <a:r>
              <a:rPr lang="ru-RU" dirty="0" err="1"/>
              <a:t>Ресейдің</a:t>
            </a:r>
            <a:r>
              <a:rPr lang="ru-RU" dirty="0"/>
              <a:t> </a:t>
            </a:r>
            <a:r>
              <a:rPr lang="ru-RU" dirty="0" err="1"/>
              <a:t>әлеуметтік</a:t>
            </a:r>
            <a:r>
              <a:rPr lang="ru-RU" dirty="0"/>
              <a:t> </a:t>
            </a:r>
            <a:r>
              <a:rPr lang="ru-RU" dirty="0" err="1"/>
              <a:t>педагогтар</a:t>
            </a:r>
            <a:r>
              <a:rPr lang="ru-RU" dirty="0"/>
              <a:t> мен </a:t>
            </a:r>
            <a:r>
              <a:rPr lang="ru-RU" dirty="0" err="1"/>
              <a:t>әлеуметтік</a:t>
            </a:r>
            <a:r>
              <a:rPr lang="ru-RU" dirty="0"/>
              <a:t> </a:t>
            </a:r>
            <a:r>
              <a:rPr lang="ru-RU" dirty="0" err="1"/>
              <a:t>қызметкерлерінің</a:t>
            </a:r>
            <a:r>
              <a:rPr lang="ru-RU" dirty="0"/>
              <a:t> </a:t>
            </a:r>
            <a:r>
              <a:rPr lang="ru-RU" dirty="0" err="1"/>
              <a:t>қоғамдық</a:t>
            </a:r>
            <a:r>
              <a:rPr lang="ru-RU" dirty="0"/>
              <a:t> </a:t>
            </a:r>
            <a:r>
              <a:rPr lang="ru-RU" dirty="0" err="1"/>
              <a:t>бірлестіктерінің</a:t>
            </a:r>
            <a:r>
              <a:rPr lang="ru-RU" dirty="0"/>
              <a:t> </a:t>
            </a:r>
            <a:r>
              <a:rPr lang="ru-RU" dirty="0" err="1"/>
              <a:t>одан</a:t>
            </a:r>
            <a:r>
              <a:rPr lang="ru-RU" dirty="0"/>
              <a:t> </a:t>
            </a:r>
            <a:r>
              <a:rPr lang="ru-RU" dirty="0" err="1"/>
              <a:t>арғы</a:t>
            </a:r>
            <a:r>
              <a:rPr lang="ru-RU" dirty="0"/>
              <a:t> </a:t>
            </a:r>
            <a:r>
              <a:rPr lang="ru-RU" dirty="0" err="1"/>
              <a:t>дамуы</a:t>
            </a:r>
            <a:r>
              <a:rPr lang="ru-RU" dirty="0"/>
              <a:t>, </a:t>
            </a:r>
            <a:r>
              <a:rPr lang="ru-RU" dirty="0" err="1"/>
              <a:t>мысалы</a:t>
            </a:r>
            <a:r>
              <a:rPr lang="ru-RU" dirty="0"/>
              <a:t>, </a:t>
            </a:r>
            <a:r>
              <a:rPr lang="ru-RU" dirty="0" err="1"/>
              <a:t>Әлеуметтік</a:t>
            </a:r>
            <a:r>
              <a:rPr lang="ru-RU" dirty="0"/>
              <a:t> </a:t>
            </a:r>
            <a:r>
              <a:rPr lang="ru-RU" dirty="0" err="1"/>
              <a:t>жұмыс</a:t>
            </a:r>
            <a:r>
              <a:rPr lang="ru-RU" dirty="0"/>
              <a:t> </a:t>
            </a:r>
            <a:r>
              <a:rPr lang="ru-RU" dirty="0" err="1"/>
              <a:t>мектептері</a:t>
            </a:r>
            <a:r>
              <a:rPr lang="ru-RU" dirty="0"/>
              <a:t> </a:t>
            </a:r>
            <a:r>
              <a:rPr lang="ru-RU" dirty="0" err="1"/>
              <a:t>оқытушыларының</a:t>
            </a:r>
            <a:r>
              <a:rPr lang="ru-RU" dirty="0"/>
              <a:t> </a:t>
            </a:r>
            <a:r>
              <a:rPr lang="ru-RU" dirty="0" err="1"/>
              <a:t>қауымдастығын</a:t>
            </a:r>
            <a:r>
              <a:rPr lang="ru-RU" dirty="0"/>
              <a:t> </a:t>
            </a:r>
            <a:r>
              <a:rPr lang="ru-RU" dirty="0" err="1"/>
              <a:t>құру</a:t>
            </a:r>
            <a:r>
              <a:rPr lang="ru-RU" dirty="0"/>
              <a:t> (В.А. Фокин) </a:t>
            </a:r>
            <a:r>
              <a:rPr lang="ru-RU" dirty="0" err="1"/>
              <a:t>және</a:t>
            </a:r>
            <a:r>
              <a:rPr lang="ru-RU" dirty="0"/>
              <a:t> т.б.</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14</a:t>
            </a:fld>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844824"/>
            <a:ext cx="8219256" cy="4479776"/>
          </a:xfrm>
        </p:spPr>
        <p:txBody>
          <a:bodyPr/>
          <a:lstStyle/>
          <a:p>
            <a:pPr algn="ctr">
              <a:buNone/>
            </a:pPr>
            <a:r>
              <a:rPr lang="ru-RU" sz="4000" dirty="0" smtClean="0">
                <a:solidFill>
                  <a:srgbClr val="002060"/>
                </a:solidFill>
                <a:latin typeface="Times New Roman" pitchFamily="18" charset="0"/>
                <a:cs typeface="Times New Roman" pitchFamily="18" charset="0"/>
              </a:rPr>
              <a:t>     2002 </a:t>
            </a:r>
            <a:r>
              <a:rPr lang="ru-RU" sz="4000" dirty="0" err="1">
                <a:solidFill>
                  <a:srgbClr val="002060"/>
                </a:solidFill>
                <a:latin typeface="Times New Roman" pitchFamily="18" charset="0"/>
                <a:cs typeface="Times New Roman" pitchFamily="18" charset="0"/>
              </a:rPr>
              <a:t>жылдан</a:t>
            </a:r>
            <a:r>
              <a:rPr lang="ru-RU" sz="4000" dirty="0">
                <a:solidFill>
                  <a:srgbClr val="002060"/>
                </a:solidFill>
                <a:latin typeface="Times New Roman" pitchFamily="18" charset="0"/>
                <a:cs typeface="Times New Roman" pitchFamily="18" charset="0"/>
              </a:rPr>
              <a:t> </a:t>
            </a:r>
            <a:r>
              <a:rPr lang="ru-RU" sz="4000" dirty="0" err="1">
                <a:solidFill>
                  <a:srgbClr val="002060"/>
                </a:solidFill>
                <a:latin typeface="Times New Roman" pitchFamily="18" charset="0"/>
                <a:cs typeface="Times New Roman" pitchFamily="18" charset="0"/>
              </a:rPr>
              <a:t>бастап</a:t>
            </a:r>
            <a:r>
              <a:rPr lang="ru-RU" sz="4000" dirty="0">
                <a:solidFill>
                  <a:srgbClr val="002060"/>
                </a:solidFill>
                <a:latin typeface="Times New Roman" pitchFamily="18" charset="0"/>
                <a:cs typeface="Times New Roman" pitchFamily="18" charset="0"/>
              </a:rPr>
              <a:t> </a:t>
            </a:r>
            <a:r>
              <a:rPr lang="ru-RU" sz="4000" dirty="0" err="1">
                <a:solidFill>
                  <a:srgbClr val="002060"/>
                </a:solidFill>
                <a:latin typeface="Times New Roman" pitchFamily="18" charset="0"/>
                <a:cs typeface="Times New Roman" pitchFamily="18" charset="0"/>
              </a:rPr>
              <a:t>әлеуметтік</a:t>
            </a:r>
            <a:r>
              <a:rPr lang="ru-RU" sz="4000" dirty="0">
                <a:solidFill>
                  <a:srgbClr val="002060"/>
                </a:solidFill>
                <a:latin typeface="Times New Roman" pitchFamily="18" charset="0"/>
                <a:cs typeface="Times New Roman" pitchFamily="18" charset="0"/>
              </a:rPr>
              <a:t> </a:t>
            </a:r>
            <a:r>
              <a:rPr lang="ru-RU" sz="4000" dirty="0" err="1">
                <a:solidFill>
                  <a:srgbClr val="002060"/>
                </a:solidFill>
                <a:latin typeface="Times New Roman" pitchFamily="18" charset="0"/>
                <a:cs typeface="Times New Roman" pitchFamily="18" charset="0"/>
              </a:rPr>
              <a:t>педагогиканың</a:t>
            </a:r>
            <a:r>
              <a:rPr lang="ru-RU" sz="4000" dirty="0">
                <a:solidFill>
                  <a:srgbClr val="002060"/>
                </a:solidFill>
                <a:latin typeface="Times New Roman" pitchFamily="18" charset="0"/>
                <a:cs typeface="Times New Roman" pitchFamily="18" charset="0"/>
              </a:rPr>
              <a:t> </a:t>
            </a:r>
            <a:r>
              <a:rPr lang="ru-RU" sz="4000" dirty="0" err="1">
                <a:solidFill>
                  <a:srgbClr val="002060"/>
                </a:solidFill>
                <a:latin typeface="Times New Roman" pitchFamily="18" charset="0"/>
                <a:cs typeface="Times New Roman" pitchFamily="18" charset="0"/>
              </a:rPr>
              <a:t>төртінші</a:t>
            </a:r>
            <a:r>
              <a:rPr lang="ru-RU" sz="4000" dirty="0">
                <a:solidFill>
                  <a:srgbClr val="002060"/>
                </a:solidFill>
                <a:latin typeface="Times New Roman" pitchFamily="18" charset="0"/>
                <a:cs typeface="Times New Roman" pitchFamily="18" charset="0"/>
              </a:rPr>
              <a:t> даму </a:t>
            </a:r>
            <a:r>
              <a:rPr lang="ru-RU" sz="4000" dirty="0" err="1">
                <a:solidFill>
                  <a:srgbClr val="002060"/>
                </a:solidFill>
                <a:latin typeface="Times New Roman" pitchFamily="18" charset="0"/>
                <a:cs typeface="Times New Roman" pitchFamily="18" charset="0"/>
              </a:rPr>
              <a:t>кезеңі</a:t>
            </a:r>
            <a:r>
              <a:rPr lang="ru-RU" sz="4000" dirty="0">
                <a:solidFill>
                  <a:srgbClr val="002060"/>
                </a:solidFill>
                <a:latin typeface="Times New Roman" pitchFamily="18" charset="0"/>
                <a:cs typeface="Times New Roman" pitchFamily="18" charset="0"/>
              </a:rPr>
              <a:t> – </a:t>
            </a:r>
            <a:r>
              <a:rPr lang="ru-RU" sz="4000" b="1" dirty="0" err="1">
                <a:solidFill>
                  <a:srgbClr val="002060"/>
                </a:solidFill>
                <a:latin typeface="Times New Roman" pitchFamily="18" charset="0"/>
                <a:cs typeface="Times New Roman" pitchFamily="18" charset="0"/>
              </a:rPr>
              <a:t>кәсібилендіру</a:t>
            </a:r>
            <a:r>
              <a:rPr lang="ru-RU" sz="4000" b="1" dirty="0">
                <a:solidFill>
                  <a:srgbClr val="002060"/>
                </a:solidFill>
                <a:latin typeface="Times New Roman" pitchFamily="18" charset="0"/>
                <a:cs typeface="Times New Roman" pitchFamily="18" charset="0"/>
              </a:rPr>
              <a:t> </a:t>
            </a:r>
            <a:r>
              <a:rPr lang="ru-RU" sz="4000" b="1" dirty="0" err="1">
                <a:solidFill>
                  <a:srgbClr val="002060"/>
                </a:solidFill>
                <a:latin typeface="Times New Roman" pitchFamily="18" charset="0"/>
                <a:cs typeface="Times New Roman" pitchFamily="18" charset="0"/>
              </a:rPr>
              <a:t>кезеңі</a:t>
            </a:r>
            <a:r>
              <a:rPr lang="ru-RU" sz="4000" b="1" dirty="0">
                <a:solidFill>
                  <a:srgbClr val="002060"/>
                </a:solidFill>
                <a:latin typeface="Times New Roman" pitchFamily="18" charset="0"/>
                <a:cs typeface="Times New Roman" pitchFamily="18" charset="0"/>
              </a:rPr>
              <a:t> </a:t>
            </a:r>
            <a:r>
              <a:rPr lang="ru-RU" sz="4000" dirty="0" err="1">
                <a:solidFill>
                  <a:srgbClr val="002060"/>
                </a:solidFill>
                <a:latin typeface="Times New Roman" pitchFamily="18" charset="0"/>
                <a:cs typeface="Times New Roman" pitchFamily="18" charset="0"/>
              </a:rPr>
              <a:t>басталды</a:t>
            </a:r>
            <a:r>
              <a:rPr lang="ru-RU" sz="4000" b="1" baseline="30000" dirty="0">
                <a:solidFill>
                  <a:srgbClr val="002060"/>
                </a:solidFill>
                <a:latin typeface="Times New Roman" pitchFamily="18" charset="0"/>
                <a:cs typeface="Times New Roman" pitchFamily="18" charset="0"/>
              </a:rPr>
              <a:t> </a:t>
            </a:r>
            <a:r>
              <a:rPr lang="ru-RU" sz="4000" b="1" dirty="0" smtClean="0">
                <a:solidFill>
                  <a:srgbClr val="002060"/>
                </a:solidFill>
                <a:latin typeface="Times New Roman" pitchFamily="18" charset="0"/>
                <a:cs typeface="Times New Roman" pitchFamily="18" charset="0"/>
              </a:rPr>
              <a:t>.</a:t>
            </a:r>
            <a:endParaRPr lang="ru-RU" sz="4000" dirty="0">
              <a:solidFill>
                <a:srgbClr val="002060"/>
              </a:solidFill>
              <a:latin typeface="Times New Roman" pitchFamily="18" charset="0"/>
              <a:cs typeface="Times New Roman" pitchFamily="18" charset="0"/>
            </a:endParaRPr>
          </a:p>
          <a:p>
            <a:pPr algn="ctr"/>
            <a:endParaRPr lang="ru-RU" dirty="0">
              <a:solidFill>
                <a:srgbClr val="002060"/>
              </a:solidFill>
            </a:endParaRPr>
          </a:p>
        </p:txBody>
      </p:sp>
      <p:sp>
        <p:nvSpPr>
          <p:cNvPr id="4" name="Номер слайда 3"/>
          <p:cNvSpPr>
            <a:spLocks noGrp="1"/>
          </p:cNvSpPr>
          <p:nvPr>
            <p:ph type="sldNum" sz="quarter" idx="12"/>
          </p:nvPr>
        </p:nvSpPr>
        <p:spPr/>
        <p:txBody>
          <a:bodyPr/>
          <a:lstStyle/>
          <a:p>
            <a:fld id="{BF62CCCA-9B35-4FC2-BFD2-387E0C367BDD}" type="slidenum">
              <a:rPr lang="ru-RU" smtClean="0"/>
              <a:pPr/>
              <a:t>15</a:t>
            </a:fld>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556792"/>
            <a:ext cx="8229600" cy="4389120"/>
          </a:xfrm>
        </p:spPr>
        <p:txBody>
          <a:bodyPr>
            <a:normAutofit/>
          </a:bodyPr>
          <a:lstStyle/>
          <a:p>
            <a:pPr>
              <a:buNone/>
            </a:pPr>
            <a:r>
              <a:rPr lang="ru-RU" dirty="0" smtClean="0"/>
              <a:t>      </a:t>
            </a:r>
            <a:r>
              <a:rPr lang="ru-RU" dirty="0" err="1" smtClean="0"/>
              <a:t>Әлеуметтік-педагогикалық</a:t>
            </a:r>
            <a:r>
              <a:rPr lang="ru-RU" dirty="0" smtClean="0"/>
              <a:t> </a:t>
            </a:r>
            <a:r>
              <a:rPr lang="ru-RU" dirty="0" err="1"/>
              <a:t>қызметті</a:t>
            </a:r>
            <a:r>
              <a:rPr lang="ru-RU" dirty="0"/>
              <a:t> </a:t>
            </a:r>
            <a:r>
              <a:rPr lang="ru-RU" dirty="0" err="1"/>
              <a:t>кәсібилендіру</a:t>
            </a:r>
            <a:r>
              <a:rPr lang="ru-RU" dirty="0"/>
              <a:t>, </a:t>
            </a:r>
            <a:r>
              <a:rPr lang="ru-RU" dirty="0" err="1"/>
              <a:t>әлеуметтік</a:t>
            </a:r>
            <a:r>
              <a:rPr lang="ru-RU" dirty="0"/>
              <a:t> сала </a:t>
            </a:r>
            <a:r>
              <a:rPr lang="ru-RU" dirty="0" err="1"/>
              <a:t>мамандарын</a:t>
            </a:r>
            <a:r>
              <a:rPr lang="ru-RU" dirty="0"/>
              <a:t> </a:t>
            </a:r>
            <a:r>
              <a:rPr lang="ru-RU" dirty="0" err="1"/>
              <a:t>даярлау</a:t>
            </a:r>
            <a:r>
              <a:rPr lang="ru-RU" dirty="0"/>
              <a:t> </a:t>
            </a:r>
            <a:r>
              <a:rPr lang="ru-RU" dirty="0" err="1"/>
              <a:t>мәселелеріне</a:t>
            </a:r>
            <a:r>
              <a:rPr lang="ru-RU" dirty="0"/>
              <a:t> </a:t>
            </a:r>
            <a:r>
              <a:rPr lang="ru-RU" dirty="0" err="1"/>
              <a:t>алдыңғы</a:t>
            </a:r>
            <a:r>
              <a:rPr lang="ru-RU" dirty="0"/>
              <a:t> </a:t>
            </a:r>
            <a:r>
              <a:rPr lang="ru-RU" dirty="0" err="1"/>
              <a:t>жылдарда</a:t>
            </a:r>
            <a:r>
              <a:rPr lang="ru-RU" dirty="0"/>
              <a:t> да </a:t>
            </a:r>
            <a:r>
              <a:rPr lang="ru-RU" dirty="0" err="1"/>
              <a:t>көңіл</a:t>
            </a:r>
            <a:r>
              <a:rPr lang="ru-RU" dirty="0"/>
              <a:t> </a:t>
            </a:r>
            <a:r>
              <a:rPr lang="ru-RU" dirty="0" err="1"/>
              <a:t>бөлініп</a:t>
            </a:r>
            <a:r>
              <a:rPr lang="ru-RU" dirty="0"/>
              <a:t> </a:t>
            </a:r>
            <a:r>
              <a:rPr lang="ru-RU" dirty="0" err="1"/>
              <a:t>отырғанына</a:t>
            </a:r>
            <a:r>
              <a:rPr lang="ru-RU" dirty="0"/>
              <a:t> </a:t>
            </a:r>
            <a:r>
              <a:rPr lang="ru-RU" dirty="0" err="1"/>
              <a:t>қарамастан</a:t>
            </a:r>
            <a:r>
              <a:rPr lang="ru-RU" dirty="0"/>
              <a:t> </a:t>
            </a:r>
            <a:r>
              <a:rPr lang="ru-RU" dirty="0" err="1"/>
              <a:t>ғылыми-педагогикалық</a:t>
            </a:r>
            <a:r>
              <a:rPr lang="ru-RU" dirty="0"/>
              <a:t> </a:t>
            </a:r>
            <a:r>
              <a:rPr lang="ru-RU" dirty="0" err="1"/>
              <a:t>мамандардың</a:t>
            </a:r>
            <a:r>
              <a:rPr lang="ru-RU" dirty="0"/>
              <a:t> </a:t>
            </a:r>
            <a:r>
              <a:rPr lang="ru-RU" dirty="0" err="1"/>
              <a:t>оқу-әдістемелік</a:t>
            </a:r>
            <a:r>
              <a:rPr lang="ru-RU" dirty="0"/>
              <a:t> </a:t>
            </a:r>
            <a:r>
              <a:rPr lang="ru-RU" dirty="0" err="1"/>
              <a:t>және</a:t>
            </a:r>
            <a:r>
              <a:rPr lang="ru-RU" dirty="0"/>
              <a:t> </a:t>
            </a:r>
            <a:r>
              <a:rPr lang="ru-RU" dirty="0" err="1"/>
              <a:t>тәжірибелік-эксперименттік</a:t>
            </a:r>
            <a:r>
              <a:rPr lang="ru-RU" dirty="0"/>
              <a:t> материалы </a:t>
            </a:r>
            <a:r>
              <a:rPr lang="ru-RU" dirty="0" err="1"/>
              <a:t>жеткілікті</a:t>
            </a:r>
            <a:r>
              <a:rPr lang="ru-RU" dirty="0"/>
              <a:t> </a:t>
            </a:r>
            <a:r>
              <a:rPr lang="ru-RU" dirty="0" err="1"/>
              <a:t>болмаған</a:t>
            </a:r>
            <a:r>
              <a:rPr lang="ru-RU" dirty="0"/>
              <a:t>. </a:t>
            </a:r>
            <a:r>
              <a:rPr lang="ru-RU" dirty="0" err="1"/>
              <a:t>Мұндай</a:t>
            </a:r>
            <a:r>
              <a:rPr lang="ru-RU" dirty="0"/>
              <a:t> материал </a:t>
            </a:r>
            <a:r>
              <a:rPr lang="ru-RU" dirty="0" err="1"/>
              <a:t>негізінен</a:t>
            </a:r>
            <a:r>
              <a:rPr lang="ru-RU" dirty="0"/>
              <a:t> </a:t>
            </a:r>
            <a:r>
              <a:rPr lang="ru-RU" dirty="0" err="1"/>
              <a:t>әлеуметтік</a:t>
            </a:r>
            <a:r>
              <a:rPr lang="ru-RU" dirty="0"/>
              <a:t> </a:t>
            </a:r>
            <a:r>
              <a:rPr lang="ru-RU" dirty="0" err="1"/>
              <a:t>педагогиканың</a:t>
            </a:r>
            <a:r>
              <a:rPr lang="ru-RU" dirty="0"/>
              <a:t> </a:t>
            </a:r>
            <a:r>
              <a:rPr lang="ru-RU" dirty="0" err="1"/>
              <a:t>екінші</a:t>
            </a:r>
            <a:r>
              <a:rPr lang="ru-RU" dirty="0"/>
              <a:t> </a:t>
            </a:r>
            <a:r>
              <a:rPr lang="ru-RU" dirty="0" err="1"/>
              <a:t>және</a:t>
            </a:r>
            <a:r>
              <a:rPr lang="ru-RU" dirty="0"/>
              <a:t> </a:t>
            </a:r>
            <a:r>
              <a:rPr lang="ru-RU" dirty="0" err="1"/>
              <a:t>үшінші</a:t>
            </a:r>
            <a:r>
              <a:rPr lang="ru-RU" dirty="0"/>
              <a:t> даму </a:t>
            </a:r>
            <a:r>
              <a:rPr lang="ru-RU" dirty="0" err="1"/>
              <a:t>кезеңдерінде</a:t>
            </a:r>
            <a:r>
              <a:rPr lang="ru-RU" dirty="0"/>
              <a:t> </a:t>
            </a:r>
            <a:r>
              <a:rPr lang="ru-RU" dirty="0" err="1"/>
              <a:t>жинақталды</a:t>
            </a:r>
            <a:r>
              <a:rPr lang="ru-RU" dirty="0"/>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16</a:t>
            </a:fld>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340768"/>
            <a:ext cx="8363272" cy="4983832"/>
          </a:xfrm>
        </p:spPr>
        <p:txBody>
          <a:bodyPr>
            <a:normAutofit fontScale="92500" lnSpcReduction="20000"/>
          </a:bodyPr>
          <a:lstStyle/>
          <a:p>
            <a:pPr>
              <a:buNone/>
            </a:pPr>
            <a:r>
              <a:rPr lang="ru-RU" dirty="0" smtClean="0"/>
              <a:t>      </a:t>
            </a:r>
            <a:r>
              <a:rPr lang="ru-RU" dirty="0" err="1" smtClean="0"/>
              <a:t>Төртінші</a:t>
            </a:r>
            <a:r>
              <a:rPr lang="ru-RU" dirty="0" smtClean="0"/>
              <a:t> </a:t>
            </a:r>
            <a:r>
              <a:rPr lang="ru-RU" dirty="0" err="1"/>
              <a:t>кезеңнің</a:t>
            </a:r>
            <a:r>
              <a:rPr lang="ru-RU" dirty="0"/>
              <a:t> </a:t>
            </a:r>
            <a:r>
              <a:rPr lang="ru-RU" dirty="0" err="1"/>
              <a:t>жаңадан</a:t>
            </a:r>
            <a:r>
              <a:rPr lang="ru-RU" dirty="0"/>
              <a:t> </a:t>
            </a:r>
            <a:r>
              <a:rPr lang="ru-RU" dirty="0" err="1"/>
              <a:t>ғана</a:t>
            </a:r>
            <a:r>
              <a:rPr lang="ru-RU" dirty="0"/>
              <a:t> </a:t>
            </a:r>
            <a:r>
              <a:rPr lang="ru-RU" dirty="0" err="1"/>
              <a:t>басталуына</a:t>
            </a:r>
            <a:r>
              <a:rPr lang="ru-RU" dirty="0"/>
              <a:t> </a:t>
            </a:r>
            <a:r>
              <a:rPr lang="ru-RU" dirty="0" err="1"/>
              <a:t>байланысты</a:t>
            </a:r>
            <a:r>
              <a:rPr lang="ru-RU" dirty="0"/>
              <a:t> </a:t>
            </a:r>
            <a:r>
              <a:rPr lang="ru-RU" dirty="0" err="1"/>
              <a:t>оның</a:t>
            </a:r>
            <a:r>
              <a:rPr lang="ru-RU" dirty="0"/>
              <a:t> </a:t>
            </a:r>
            <a:r>
              <a:rPr lang="ru-RU" dirty="0" err="1"/>
              <a:t>негізгі</a:t>
            </a:r>
            <a:r>
              <a:rPr lang="ru-RU" dirty="0"/>
              <a:t> </a:t>
            </a:r>
            <a:r>
              <a:rPr lang="ru-RU" dirty="0" err="1"/>
              <a:t>сипаттамаларын</a:t>
            </a:r>
            <a:r>
              <a:rPr lang="ru-RU" dirty="0"/>
              <a:t> тек </a:t>
            </a:r>
            <a:r>
              <a:rPr lang="ru-RU" dirty="0" err="1"/>
              <a:t>болжамалы</a:t>
            </a:r>
            <a:r>
              <a:rPr lang="ru-RU" dirty="0"/>
              <a:t> </a:t>
            </a:r>
            <a:r>
              <a:rPr lang="ru-RU" dirty="0" err="1"/>
              <a:t>нұсқада</a:t>
            </a:r>
            <a:r>
              <a:rPr lang="ru-RU" dirty="0"/>
              <a:t> </a:t>
            </a:r>
            <a:r>
              <a:rPr lang="ru-RU" dirty="0" err="1"/>
              <a:t>ғана</a:t>
            </a:r>
            <a:r>
              <a:rPr lang="ru-RU" dirty="0"/>
              <a:t> </a:t>
            </a:r>
            <a:r>
              <a:rPr lang="ru-RU" dirty="0" err="1"/>
              <a:t>көрсетуге</a:t>
            </a:r>
            <a:r>
              <a:rPr lang="ru-RU" dirty="0"/>
              <a:t> </a:t>
            </a:r>
            <a:r>
              <a:rPr lang="ru-RU" dirty="0" err="1"/>
              <a:t>болады</a:t>
            </a:r>
            <a:r>
              <a:rPr lang="ru-RU" dirty="0"/>
              <a:t>. </a:t>
            </a:r>
            <a:r>
              <a:rPr lang="ru-RU" dirty="0" err="1"/>
              <a:t>Мынадай</a:t>
            </a:r>
            <a:r>
              <a:rPr lang="ru-RU" dirty="0"/>
              <a:t> </a:t>
            </a:r>
            <a:r>
              <a:rPr lang="ru-RU" dirty="0" err="1"/>
              <a:t>болжамдар</a:t>
            </a:r>
            <a:r>
              <a:rPr lang="ru-RU" dirty="0"/>
              <a:t> </a:t>
            </a:r>
            <a:r>
              <a:rPr lang="ru-RU" dirty="0" err="1"/>
              <a:t>жасауға</a:t>
            </a:r>
            <a:r>
              <a:rPr lang="ru-RU" dirty="0"/>
              <a:t> </a:t>
            </a:r>
            <a:r>
              <a:rPr lang="ru-RU" dirty="0" err="1"/>
              <a:t>болады</a:t>
            </a:r>
            <a:r>
              <a:rPr lang="ru-RU" dirty="0"/>
              <a:t>: </a:t>
            </a:r>
            <a:r>
              <a:rPr lang="ru-RU" dirty="0" err="1"/>
              <a:t>яғни</a:t>
            </a:r>
            <a:r>
              <a:rPr lang="ru-RU" dirty="0"/>
              <a:t> </a:t>
            </a:r>
            <a:r>
              <a:rPr lang="ru-RU" dirty="0" err="1"/>
              <a:t>әлеуметтік</a:t>
            </a:r>
            <a:r>
              <a:rPr lang="ru-RU" dirty="0"/>
              <a:t> </a:t>
            </a:r>
            <a:r>
              <a:rPr lang="ru-RU" dirty="0" err="1"/>
              <a:t>педагогикада</a:t>
            </a:r>
            <a:r>
              <a:rPr lang="ru-RU" dirty="0"/>
              <a:t> </a:t>
            </a:r>
            <a:r>
              <a:rPr lang="ru-RU" dirty="0" err="1"/>
              <a:t>мамандарды</a:t>
            </a:r>
            <a:r>
              <a:rPr lang="ru-RU" dirty="0"/>
              <a:t> </a:t>
            </a:r>
            <a:r>
              <a:rPr lang="ru-RU" dirty="0" err="1"/>
              <a:t>белгілі</a:t>
            </a:r>
            <a:r>
              <a:rPr lang="ru-RU" dirty="0"/>
              <a:t> </a:t>
            </a:r>
            <a:r>
              <a:rPr lang="ru-RU" dirty="0" err="1"/>
              <a:t>бір</a:t>
            </a:r>
            <a:r>
              <a:rPr lang="ru-RU" dirty="0"/>
              <a:t> сала </a:t>
            </a:r>
            <a:r>
              <a:rPr lang="ru-RU" dirty="0" err="1"/>
              <a:t>бойынша</a:t>
            </a:r>
            <a:r>
              <a:rPr lang="ru-RU" dirty="0"/>
              <a:t> </a:t>
            </a:r>
            <a:r>
              <a:rPr lang="ru-RU" dirty="0" err="1"/>
              <a:t>мамандандыру</a:t>
            </a:r>
            <a:r>
              <a:rPr lang="ru-RU" dirty="0"/>
              <a:t> </a:t>
            </a:r>
            <a:r>
              <a:rPr lang="ru-RU" dirty="0" err="1"/>
              <a:t>күшейеді</a:t>
            </a:r>
            <a:r>
              <a:rPr lang="ru-RU" dirty="0"/>
              <a:t>, </a:t>
            </a:r>
            <a:r>
              <a:rPr lang="ru-RU" dirty="0" err="1"/>
              <a:t>олар</a:t>
            </a:r>
            <a:r>
              <a:rPr lang="ru-RU" dirty="0"/>
              <a:t> </a:t>
            </a:r>
            <a:r>
              <a:rPr lang="ru-RU" dirty="0" err="1"/>
              <a:t>барған</a:t>
            </a:r>
            <a:r>
              <a:rPr lang="ru-RU" dirty="0"/>
              <a:t> </a:t>
            </a:r>
            <a:r>
              <a:rPr lang="ru-RU" dirty="0" err="1"/>
              <a:t>сайын</a:t>
            </a:r>
            <a:r>
              <a:rPr lang="ru-RU" dirty="0"/>
              <a:t> тар </a:t>
            </a:r>
            <a:r>
              <a:rPr lang="ru-RU" dirty="0" err="1"/>
              <a:t>бағыттағы</a:t>
            </a:r>
            <a:r>
              <a:rPr lang="ru-RU" dirty="0"/>
              <a:t> </a:t>
            </a:r>
            <a:r>
              <a:rPr lang="ru-RU" dirty="0" err="1"/>
              <a:t>мамандар</a:t>
            </a:r>
            <a:r>
              <a:rPr lang="ru-RU" dirty="0"/>
              <a:t> </a:t>
            </a:r>
            <a:r>
              <a:rPr lang="ru-RU" dirty="0" err="1"/>
              <a:t>ретінде</a:t>
            </a:r>
            <a:r>
              <a:rPr lang="ru-RU" dirty="0"/>
              <a:t> </a:t>
            </a:r>
            <a:r>
              <a:rPr lang="ru-RU" dirty="0" err="1"/>
              <a:t>даярланатын</a:t>
            </a:r>
            <a:r>
              <a:rPr lang="ru-RU" dirty="0"/>
              <a:t> </a:t>
            </a:r>
            <a:r>
              <a:rPr lang="ru-RU" dirty="0" err="1"/>
              <a:t>болады</a:t>
            </a:r>
            <a:r>
              <a:rPr lang="ru-RU" dirty="0"/>
              <a:t>; </a:t>
            </a:r>
            <a:r>
              <a:rPr lang="ru-RU" dirty="0" err="1"/>
              <a:t>әлеуметтік</a:t>
            </a:r>
            <a:r>
              <a:rPr lang="ru-RU" dirty="0"/>
              <a:t> педагогика </a:t>
            </a:r>
            <a:r>
              <a:rPr lang="ru-RU" dirty="0" err="1"/>
              <a:t>бойынша</a:t>
            </a:r>
            <a:r>
              <a:rPr lang="ru-RU" dirty="0"/>
              <a:t> </a:t>
            </a:r>
            <a:r>
              <a:rPr lang="ru-RU" dirty="0" err="1"/>
              <a:t>оқулықтар</a:t>
            </a:r>
            <a:r>
              <a:rPr lang="ru-RU" dirty="0"/>
              <a:t> мен </a:t>
            </a:r>
            <a:r>
              <a:rPr lang="ru-RU" dirty="0" err="1"/>
              <a:t>оқу</a:t>
            </a:r>
            <a:r>
              <a:rPr lang="ru-RU" dirty="0"/>
              <a:t> </a:t>
            </a:r>
            <a:r>
              <a:rPr lang="ru-RU" dirty="0" err="1"/>
              <a:t>құралдары</a:t>
            </a:r>
            <a:r>
              <a:rPr lang="ru-RU" dirty="0"/>
              <a:t> </a:t>
            </a:r>
            <a:r>
              <a:rPr lang="ru-RU" dirty="0" err="1"/>
              <a:t>практикаға</a:t>
            </a:r>
            <a:r>
              <a:rPr lang="ru-RU" dirty="0"/>
              <a:t> </a:t>
            </a:r>
            <a:r>
              <a:rPr lang="ru-RU" dirty="0" err="1"/>
              <a:t>көбірек</a:t>
            </a:r>
            <a:r>
              <a:rPr lang="ru-RU" dirty="0"/>
              <a:t> </a:t>
            </a:r>
            <a:r>
              <a:rPr lang="ru-RU" dirty="0" err="1"/>
              <a:t>бағытталып</a:t>
            </a:r>
            <a:r>
              <a:rPr lang="ru-RU" dirty="0"/>
              <a:t> </a:t>
            </a:r>
            <a:r>
              <a:rPr lang="ru-RU" dirty="0" err="1"/>
              <a:t>отыратын</a:t>
            </a:r>
            <a:r>
              <a:rPr lang="ru-RU" dirty="0"/>
              <a:t> </a:t>
            </a:r>
            <a:r>
              <a:rPr lang="ru-RU" dirty="0" err="1"/>
              <a:t>болады</a:t>
            </a:r>
            <a:r>
              <a:rPr lang="ru-RU" dirty="0"/>
              <a:t>; </a:t>
            </a:r>
            <a:r>
              <a:rPr lang="ru-RU" dirty="0" err="1"/>
              <a:t>әлеуметтік-педагогикалық</a:t>
            </a:r>
            <a:r>
              <a:rPr lang="ru-RU" dirty="0"/>
              <a:t> </a:t>
            </a:r>
            <a:r>
              <a:rPr lang="ru-RU" dirty="0" err="1"/>
              <a:t>қызметті</a:t>
            </a:r>
            <a:r>
              <a:rPr lang="ru-RU" dirty="0"/>
              <a:t> </a:t>
            </a:r>
            <a:r>
              <a:rPr lang="ru-RU" dirty="0" err="1"/>
              <a:t>технологияландыруға</a:t>
            </a:r>
            <a:r>
              <a:rPr lang="ru-RU" dirty="0"/>
              <a:t> </a:t>
            </a:r>
            <a:r>
              <a:rPr lang="ru-RU" dirty="0" err="1"/>
              <a:t>деген</a:t>
            </a:r>
            <a:r>
              <a:rPr lang="ru-RU" dirty="0"/>
              <a:t> </a:t>
            </a:r>
            <a:r>
              <a:rPr lang="ru-RU" dirty="0" err="1"/>
              <a:t>қызығушылық</a:t>
            </a:r>
            <a:r>
              <a:rPr lang="ru-RU" dirty="0"/>
              <a:t> артады</a:t>
            </a:r>
            <a:r>
              <a:rPr lang="ru-RU" baseline="30000" dirty="0"/>
              <a:t>3</a:t>
            </a:r>
            <a:r>
              <a:rPr lang="ru-RU" dirty="0"/>
              <a:t>; </a:t>
            </a:r>
            <a:r>
              <a:rPr lang="ru-RU" dirty="0" err="1"/>
              <a:t>әлеуметтік</a:t>
            </a:r>
            <a:r>
              <a:rPr lang="ru-RU" dirty="0"/>
              <a:t> </a:t>
            </a:r>
            <a:r>
              <a:rPr lang="ru-RU" dirty="0" err="1"/>
              <a:t>педагогтар</a:t>
            </a:r>
            <a:r>
              <a:rPr lang="ru-RU" dirty="0"/>
              <a:t> мен </a:t>
            </a:r>
            <a:r>
              <a:rPr lang="ru-RU" dirty="0" err="1"/>
              <a:t>әлеуметтік</a:t>
            </a:r>
            <a:r>
              <a:rPr lang="ru-RU" dirty="0"/>
              <a:t> </a:t>
            </a:r>
            <a:r>
              <a:rPr lang="ru-RU" dirty="0" err="1"/>
              <a:t>қызметкерлердің</a:t>
            </a:r>
            <a:r>
              <a:rPr lang="ru-RU" dirty="0"/>
              <a:t> </a:t>
            </a:r>
            <a:r>
              <a:rPr lang="ru-RU" dirty="0" err="1"/>
              <a:t>ғылыми</a:t>
            </a:r>
            <a:r>
              <a:rPr lang="ru-RU" dirty="0"/>
              <a:t> </a:t>
            </a:r>
            <a:r>
              <a:rPr lang="ru-RU" dirty="0" err="1"/>
              <a:t>зерттеулері</a:t>
            </a:r>
            <a:r>
              <a:rPr lang="ru-RU" dirty="0"/>
              <a:t> </a:t>
            </a:r>
            <a:r>
              <a:rPr lang="ru-RU" dirty="0" err="1"/>
              <a:t>мен</a:t>
            </a:r>
            <a:r>
              <a:rPr lang="ru-RU" dirty="0"/>
              <a:t> </a:t>
            </a:r>
            <a:r>
              <a:rPr lang="ru-RU" dirty="0" err="1"/>
              <a:t>жұмыс</a:t>
            </a:r>
            <a:r>
              <a:rPr lang="ru-RU" dirty="0"/>
              <a:t> </a:t>
            </a:r>
            <a:r>
              <a:rPr lang="ru-RU" dirty="0" err="1"/>
              <a:t>тәжірибесінің</a:t>
            </a:r>
            <a:r>
              <a:rPr lang="ru-RU" dirty="0"/>
              <a:t> </a:t>
            </a:r>
            <a:r>
              <a:rPr lang="ru-RU" dirty="0" err="1"/>
              <a:t>байланысы</a:t>
            </a:r>
            <a:r>
              <a:rPr lang="ru-RU" dirty="0"/>
              <a:t> </a:t>
            </a:r>
            <a:r>
              <a:rPr lang="ru-RU" dirty="0" err="1"/>
              <a:t>анағұрлым</a:t>
            </a:r>
            <a:r>
              <a:rPr lang="ru-RU" dirty="0"/>
              <a:t> </a:t>
            </a:r>
            <a:r>
              <a:rPr lang="ru-RU" dirty="0" err="1"/>
              <a:t>берік</a:t>
            </a:r>
            <a:r>
              <a:rPr lang="ru-RU" dirty="0"/>
              <a:t> </a:t>
            </a:r>
            <a:r>
              <a:rPr lang="ru-RU" dirty="0" err="1"/>
              <a:t>болады</a:t>
            </a:r>
            <a:r>
              <a:rPr lang="ru-RU" dirty="0"/>
              <a:t>; </a:t>
            </a:r>
            <a:r>
              <a:rPr lang="ru-RU" dirty="0" err="1"/>
              <a:t>ғылыми</a:t>
            </a:r>
            <a:r>
              <a:rPr lang="ru-RU" dirty="0"/>
              <a:t> </a:t>
            </a:r>
            <a:r>
              <a:rPr lang="ru-RU" dirty="0" err="1"/>
              <a:t>зерттеулер</a:t>
            </a:r>
            <a:r>
              <a:rPr lang="ru-RU" dirty="0"/>
              <a:t> (</a:t>
            </a:r>
            <a:r>
              <a:rPr lang="ru-RU" dirty="0" err="1"/>
              <a:t>бұрынғыдай</a:t>
            </a:r>
            <a:r>
              <a:rPr lang="ru-RU" dirty="0"/>
              <a:t>) </a:t>
            </a:r>
            <a:r>
              <a:rPr lang="ru-RU" dirty="0" err="1"/>
              <a:t>экстенсивті</a:t>
            </a:r>
            <a:r>
              <a:rPr lang="ru-RU" dirty="0"/>
              <a:t> </a:t>
            </a:r>
            <a:r>
              <a:rPr lang="ru-RU" dirty="0" err="1"/>
              <a:t>емес</a:t>
            </a:r>
            <a:r>
              <a:rPr lang="ru-RU" dirty="0"/>
              <a:t>, </a:t>
            </a:r>
            <a:r>
              <a:rPr lang="ru-RU" dirty="0" err="1"/>
              <a:t>қарқынды</a:t>
            </a:r>
            <a:r>
              <a:rPr lang="ru-RU" dirty="0"/>
              <a:t> </a:t>
            </a:r>
            <a:r>
              <a:rPr lang="ru-RU" dirty="0" err="1"/>
              <a:t>сипатқа</a:t>
            </a:r>
            <a:r>
              <a:rPr lang="ru-RU" dirty="0"/>
              <a:t> </a:t>
            </a:r>
            <a:r>
              <a:rPr lang="ru-RU" dirty="0" err="1"/>
              <a:t>ие</a:t>
            </a:r>
            <a:r>
              <a:rPr lang="ru-RU" dirty="0"/>
              <a:t> </a:t>
            </a:r>
            <a:r>
              <a:rPr lang="ru-RU" dirty="0" err="1"/>
              <a:t>болады</a:t>
            </a:r>
            <a:r>
              <a:rPr lang="ru-RU" dirty="0"/>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17</a:t>
            </a:fld>
            <a:endParaRPr 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980728"/>
            <a:ext cx="8712968" cy="5688632"/>
          </a:xfrm>
        </p:spPr>
        <p:txBody>
          <a:bodyPr>
            <a:normAutofit/>
          </a:bodyPr>
          <a:lstStyle/>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Әлеуметтік</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педагогиканың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кезеңінің</a:t>
            </a:r>
            <a:r>
              <a:rPr lang="ru-RU" dirty="0">
                <a:latin typeface="Times New Roman" pitchFamily="18" charset="0"/>
                <a:cs typeface="Times New Roman" pitchFamily="18" charset="0"/>
              </a:rPr>
              <a:t> аса </a:t>
            </a:r>
            <a:r>
              <a:rPr lang="ru-RU" dirty="0" err="1">
                <a:latin typeface="Times New Roman" pitchFamily="18" charset="0"/>
                <a:cs typeface="Times New Roman" pitchFamily="18" charset="0"/>
              </a:rPr>
              <a:t>күрделі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мәселелерінің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әлеуметтік-педагогикалық</a:t>
            </a:r>
            <a:r>
              <a:rPr lang="ru-RU" dirty="0">
                <a:latin typeface="Times New Roman" pitchFamily="18" charset="0"/>
                <a:cs typeface="Times New Roman" pitchFamily="18" charset="0"/>
              </a:rPr>
              <a:t> практика мен </a:t>
            </a:r>
            <a:r>
              <a:rPr lang="ru-RU" dirty="0" err="1">
                <a:latin typeface="Times New Roman" pitchFamily="18" charset="0"/>
                <a:cs typeface="Times New Roman" pitchFamily="18" charset="0"/>
              </a:rPr>
              <a:t>ғылымның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алдыңғы</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кезеңдерінде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туындаған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әлеуметтік-педагогикалық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білімді</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сақтап</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қалу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айналатын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a:t>
            </a:r>
            <a:r>
              <a:rPr lang="ru-RU" b="1" dirty="0">
                <a:latin typeface="Times New Roman" pitchFamily="18" charset="0"/>
                <a:cs typeface="Times New Roman" pitchFamily="18" charset="0"/>
              </a:rPr>
              <a:t> </a:t>
            </a:r>
            <a:r>
              <a:rPr lang="ru-RU" b="1" i="1" dirty="0" err="1">
                <a:latin typeface="Times New Roman" pitchFamily="18" charset="0"/>
                <a:cs typeface="Times New Roman" pitchFamily="18" charset="0"/>
              </a:rPr>
              <a:t>Әртүрлі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ғылыми</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мектептердің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арасындағы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бірқатар</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теориялық</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кереғарлықтарға</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қарамастан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бұл</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білім</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негізді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өзінің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әрбір</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кірпіші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өте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бағалы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болып</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табылатын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іргетасты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құрайды</a:t>
            </a:r>
            <a:r>
              <a:rPr lang="ru-RU" i="1" dirty="0">
                <a:latin typeface="Times New Roman" pitchFamily="18" charset="0"/>
                <a:cs typeface="Times New Roman" pitchFamily="18" charset="0"/>
              </a:rPr>
              <a:t>. </a:t>
            </a:r>
            <a:r>
              <a:rPr lang="ru-RU" dirty="0" err="1">
                <a:latin typeface="Times New Roman" pitchFamily="18" charset="0"/>
                <a:cs typeface="Times New Roman" pitchFamily="18" charset="0"/>
              </a:rPr>
              <a:t>Келешек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заманның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зерттеушілері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педагогиканың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сол</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өзге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ережесінің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маңыздылығына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жаңа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кезеңнің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міндеті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педагогика </a:t>
            </a:r>
            <a:r>
              <a:rPr lang="ru-RU" dirty="0" err="1">
                <a:latin typeface="Times New Roman" pitchFamily="18" charset="0"/>
                <a:cs typeface="Times New Roman" pitchFamily="18" charset="0"/>
              </a:rPr>
              <a:t>саласында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әркімнің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міндеті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жинақтаған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сақтап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қалу</a:t>
            </a:r>
            <a:r>
              <a:rPr lang="ru-RU" dirty="0">
                <a:latin typeface="Times New Roman" pitchFamily="18" charset="0"/>
                <a:cs typeface="Times New Roman" pitchFamily="18" charset="0"/>
              </a:rPr>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18</a:t>
            </a:fld>
            <a:endParaRPr lang="ru-R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052736"/>
            <a:ext cx="8352928" cy="5544616"/>
          </a:xfrm>
        </p:spPr>
        <p:txBody>
          <a:bodyPr>
            <a:normAutofit fontScale="85000" lnSpcReduction="10000"/>
          </a:bodyPr>
          <a:lstStyle/>
          <a:p>
            <a:pPr>
              <a:buNone/>
            </a:pPr>
            <a:r>
              <a:rPr lang="ru-RU" dirty="0" smtClean="0"/>
              <a:t>        </a:t>
            </a:r>
            <a:r>
              <a:rPr lang="ru-RU" dirty="0" err="1" smtClean="0"/>
              <a:t>Жаңа</a:t>
            </a:r>
            <a:r>
              <a:rPr lang="ru-RU" dirty="0" smtClean="0"/>
              <a:t> </a:t>
            </a:r>
            <a:r>
              <a:rPr lang="ru-RU" dirty="0"/>
              <a:t>даму </a:t>
            </a:r>
            <a:r>
              <a:rPr lang="ru-RU" dirty="0" err="1"/>
              <a:t>кезеңіне</a:t>
            </a:r>
            <a:r>
              <a:rPr lang="ru-RU" dirty="0"/>
              <a:t> </a:t>
            </a:r>
            <a:r>
              <a:rPr lang="ru-RU" dirty="0" err="1"/>
              <a:t>аяқ</a:t>
            </a:r>
            <a:r>
              <a:rPr lang="ru-RU" dirty="0"/>
              <a:t> </a:t>
            </a:r>
            <a:r>
              <a:rPr lang="ru-RU" dirty="0" err="1"/>
              <a:t>басумен</a:t>
            </a:r>
            <a:r>
              <a:rPr lang="ru-RU" dirty="0"/>
              <a:t> </a:t>
            </a:r>
            <a:r>
              <a:rPr lang="ru-RU" dirty="0" err="1"/>
              <a:t>әлеуметтік</a:t>
            </a:r>
            <a:r>
              <a:rPr lang="ru-RU" dirty="0"/>
              <a:t> педагогика </a:t>
            </a:r>
            <a:r>
              <a:rPr lang="ru-RU" dirty="0" err="1"/>
              <a:t>әлеуметтік</a:t>
            </a:r>
            <a:r>
              <a:rPr lang="ru-RU" dirty="0"/>
              <a:t> </a:t>
            </a:r>
            <a:r>
              <a:rPr lang="ru-RU" dirty="0" err="1"/>
              <a:t>педагогтарды</a:t>
            </a:r>
            <a:r>
              <a:rPr lang="ru-RU" dirty="0"/>
              <a:t> – </a:t>
            </a:r>
            <a:r>
              <a:rPr lang="ru-RU" dirty="0" err="1"/>
              <a:t>әлеуметтік</a:t>
            </a:r>
            <a:r>
              <a:rPr lang="ru-RU" dirty="0"/>
              <a:t> сала </a:t>
            </a:r>
            <a:r>
              <a:rPr lang="ru-RU" dirty="0" err="1"/>
              <a:t>мамандары</a:t>
            </a:r>
            <a:r>
              <a:rPr lang="ru-RU" dirty="0"/>
              <a:t> </a:t>
            </a:r>
            <a:r>
              <a:rPr lang="ru-RU" dirty="0" err="1"/>
              <a:t>корпусының</a:t>
            </a:r>
            <a:r>
              <a:rPr lang="ru-RU" dirty="0"/>
              <a:t> </a:t>
            </a:r>
            <a:r>
              <a:rPr lang="ru-RU" dirty="0" err="1"/>
              <a:t>өкілдерін</a:t>
            </a:r>
            <a:r>
              <a:rPr lang="ru-RU" dirty="0"/>
              <a:t> </a:t>
            </a:r>
            <a:r>
              <a:rPr lang="ru-RU" dirty="0" err="1"/>
              <a:t>даярлайтын</a:t>
            </a:r>
            <a:r>
              <a:rPr lang="ru-RU" dirty="0"/>
              <a:t> </a:t>
            </a:r>
            <a:r>
              <a:rPr lang="ru-RU" dirty="0" err="1"/>
              <a:t>білім</a:t>
            </a:r>
            <a:r>
              <a:rPr lang="ru-RU" dirty="0"/>
              <a:t> беру </a:t>
            </a:r>
            <a:r>
              <a:rPr lang="ru-RU" dirty="0" err="1"/>
              <a:t>кешені</a:t>
            </a:r>
            <a:r>
              <a:rPr lang="ru-RU" dirty="0"/>
              <a:t> </a:t>
            </a:r>
            <a:r>
              <a:rPr lang="ru-RU" dirty="0" err="1"/>
              <a:t>ретінде</a:t>
            </a:r>
            <a:r>
              <a:rPr lang="ru-RU" dirty="0"/>
              <a:t> </a:t>
            </a:r>
            <a:r>
              <a:rPr lang="ru-RU" dirty="0" err="1"/>
              <a:t>жаңа</a:t>
            </a:r>
            <a:r>
              <a:rPr lang="ru-RU" dirty="0"/>
              <a:t> </a:t>
            </a:r>
            <a:r>
              <a:rPr lang="ru-RU" dirty="0" err="1"/>
              <a:t>қасиеттерге</a:t>
            </a:r>
            <a:r>
              <a:rPr lang="ru-RU" dirty="0"/>
              <a:t> </a:t>
            </a:r>
            <a:r>
              <a:rPr lang="ru-RU" dirty="0" err="1"/>
              <a:t>ие</a:t>
            </a:r>
            <a:r>
              <a:rPr lang="ru-RU" dirty="0"/>
              <a:t> бола </a:t>
            </a:r>
            <a:r>
              <a:rPr lang="ru-RU" dirty="0" err="1"/>
              <a:t>беретін</a:t>
            </a:r>
            <a:r>
              <a:rPr lang="ru-RU" dirty="0"/>
              <a:t> </a:t>
            </a:r>
            <a:r>
              <a:rPr lang="ru-RU" dirty="0" err="1"/>
              <a:t>болады</a:t>
            </a:r>
            <a:r>
              <a:rPr lang="ru-RU" dirty="0"/>
              <a:t>.</a:t>
            </a:r>
          </a:p>
          <a:p>
            <a:pPr>
              <a:buNone/>
            </a:pPr>
            <a:r>
              <a:rPr lang="ru-RU" dirty="0" smtClean="0"/>
              <a:t>        </a:t>
            </a:r>
            <a:r>
              <a:rPr lang="ru-RU" dirty="0" err="1" smtClean="0"/>
              <a:t>Сонымен</a:t>
            </a:r>
            <a:r>
              <a:rPr lang="ru-RU" dirty="0" smtClean="0"/>
              <a:t> </a:t>
            </a:r>
            <a:r>
              <a:rPr lang="ru-RU" dirty="0" err="1"/>
              <a:t>бірге</a:t>
            </a:r>
            <a:r>
              <a:rPr lang="ru-RU" dirty="0"/>
              <a:t> </a:t>
            </a:r>
            <a:r>
              <a:rPr lang="ru-RU" dirty="0" err="1"/>
              <a:t>әлеуметтік</a:t>
            </a:r>
            <a:r>
              <a:rPr lang="ru-RU" dirty="0"/>
              <a:t> </a:t>
            </a:r>
            <a:r>
              <a:rPr lang="ru-RU" dirty="0" err="1"/>
              <a:t>педагогиканың</a:t>
            </a:r>
            <a:r>
              <a:rPr lang="ru-RU" dirty="0"/>
              <a:t> </a:t>
            </a:r>
            <a:r>
              <a:rPr lang="ru-RU" dirty="0" err="1"/>
              <a:t>дамуына</a:t>
            </a:r>
            <a:r>
              <a:rPr lang="ru-RU" dirty="0"/>
              <a:t> </a:t>
            </a:r>
            <a:r>
              <a:rPr lang="ru-RU" dirty="0" err="1"/>
              <a:t>әсер</a:t>
            </a:r>
            <a:r>
              <a:rPr lang="ru-RU" dirty="0"/>
              <a:t> </a:t>
            </a:r>
            <a:r>
              <a:rPr lang="ru-RU" dirty="0" err="1"/>
              <a:t>етулердің</a:t>
            </a:r>
            <a:r>
              <a:rPr lang="ru-RU" dirty="0"/>
              <a:t> </a:t>
            </a:r>
            <a:r>
              <a:rPr lang="ru-RU" dirty="0" err="1"/>
              <a:t>кереғар</a:t>
            </a:r>
            <a:r>
              <a:rPr lang="ru-RU" dirty="0"/>
              <a:t> </a:t>
            </a:r>
            <a:r>
              <a:rPr lang="ru-RU" dirty="0" err="1"/>
              <a:t>сипатын</a:t>
            </a:r>
            <a:r>
              <a:rPr lang="ru-RU" dirty="0"/>
              <a:t> да </a:t>
            </a:r>
            <a:r>
              <a:rPr lang="ru-RU" dirty="0" err="1"/>
              <a:t>байқамауға</a:t>
            </a:r>
            <a:r>
              <a:rPr lang="ru-RU" dirty="0"/>
              <a:t> </a:t>
            </a:r>
            <a:r>
              <a:rPr lang="ru-RU" dirty="0" err="1"/>
              <a:t>болмайды</a:t>
            </a:r>
            <a:r>
              <a:rPr lang="ru-RU" dirty="0"/>
              <a:t>. </a:t>
            </a:r>
            <a:r>
              <a:rPr lang="ru-RU" dirty="0" err="1"/>
              <a:t>Бір</a:t>
            </a:r>
            <a:r>
              <a:rPr lang="ru-RU" dirty="0"/>
              <a:t> </a:t>
            </a:r>
            <a:r>
              <a:rPr lang="ru-RU" dirty="0" err="1"/>
              <a:t>жағынан</a:t>
            </a:r>
            <a:r>
              <a:rPr lang="ru-RU" dirty="0"/>
              <a:t>, </a:t>
            </a:r>
            <a:r>
              <a:rPr lang="ru-RU" dirty="0" err="1"/>
              <a:t>әлеуметтік</a:t>
            </a:r>
            <a:r>
              <a:rPr lang="ru-RU" dirty="0"/>
              <a:t> </a:t>
            </a:r>
            <a:r>
              <a:rPr lang="ru-RU" dirty="0" err="1"/>
              <a:t>саланың</a:t>
            </a:r>
            <a:r>
              <a:rPr lang="ru-RU" dirty="0"/>
              <a:t> </a:t>
            </a:r>
            <a:r>
              <a:rPr lang="ru-RU" dirty="0" err="1"/>
              <a:t>функционалды</a:t>
            </a:r>
            <a:r>
              <a:rPr lang="ru-RU" dirty="0"/>
              <a:t> </a:t>
            </a:r>
            <a:r>
              <a:rPr lang="ru-RU" dirty="0" err="1"/>
              <a:t>маңыздылығының</a:t>
            </a:r>
            <a:r>
              <a:rPr lang="ru-RU" dirty="0"/>
              <a:t> </a:t>
            </a:r>
            <a:r>
              <a:rPr lang="ru-RU" dirty="0" err="1"/>
              <a:t>кеңеюі</a:t>
            </a:r>
            <a:r>
              <a:rPr lang="ru-RU" dirty="0"/>
              <a:t>, </a:t>
            </a:r>
            <a:r>
              <a:rPr lang="ru-RU" dirty="0" err="1"/>
              <a:t>соның</a:t>
            </a:r>
            <a:r>
              <a:rPr lang="ru-RU" dirty="0"/>
              <a:t> </a:t>
            </a:r>
            <a:r>
              <a:rPr lang="ru-RU" dirty="0" err="1"/>
              <a:t>түрлі</a:t>
            </a:r>
            <a:r>
              <a:rPr lang="ru-RU" dirty="0"/>
              <a:t> </a:t>
            </a:r>
            <a:r>
              <a:rPr lang="ru-RU" dirty="0" err="1"/>
              <a:t>секторында</a:t>
            </a:r>
            <a:r>
              <a:rPr lang="ru-RU" dirty="0"/>
              <a:t> </a:t>
            </a:r>
            <a:r>
              <a:rPr lang="ru-RU" dirty="0" err="1"/>
              <a:t>қызмет</a:t>
            </a:r>
            <a:r>
              <a:rPr lang="ru-RU" dirty="0"/>
              <a:t> </a:t>
            </a:r>
            <a:r>
              <a:rPr lang="ru-RU" dirty="0" err="1"/>
              <a:t>ететін</a:t>
            </a:r>
            <a:r>
              <a:rPr lang="ru-RU" dirty="0"/>
              <a:t> </a:t>
            </a:r>
            <a:r>
              <a:rPr lang="ru-RU" dirty="0" err="1"/>
              <a:t>адамдардың</a:t>
            </a:r>
            <a:r>
              <a:rPr lang="ru-RU" dirty="0"/>
              <a:t> </a:t>
            </a:r>
            <a:r>
              <a:rPr lang="ru-RU" dirty="0" err="1"/>
              <a:t>санының</a:t>
            </a:r>
            <a:r>
              <a:rPr lang="ru-RU" dirty="0"/>
              <a:t> </a:t>
            </a:r>
            <a:r>
              <a:rPr lang="ru-RU" dirty="0" err="1"/>
              <a:t>көбеюі</a:t>
            </a:r>
            <a:r>
              <a:rPr lang="ru-RU" dirty="0"/>
              <a:t>, </a:t>
            </a:r>
            <a:r>
              <a:rPr lang="ru-RU" dirty="0" err="1"/>
              <a:t>социумның</a:t>
            </a:r>
            <a:r>
              <a:rPr lang="ru-RU" dirty="0"/>
              <a:t> </a:t>
            </a:r>
            <a:r>
              <a:rPr lang="ru-RU" dirty="0" err="1"/>
              <a:t>өзінің</a:t>
            </a:r>
            <a:r>
              <a:rPr lang="ru-RU" dirty="0"/>
              <a:t> </a:t>
            </a:r>
            <a:r>
              <a:rPr lang="ru-RU" dirty="0" err="1"/>
              <a:t>жақсаруға</a:t>
            </a:r>
            <a:r>
              <a:rPr lang="ru-RU" dirty="0"/>
              <a:t>, «</a:t>
            </a:r>
            <a:r>
              <a:rPr lang="ru-RU" dirty="0" err="1"/>
              <a:t>адам</a:t>
            </a:r>
            <a:r>
              <a:rPr lang="ru-RU" dirty="0"/>
              <a:t> </a:t>
            </a:r>
            <a:r>
              <a:rPr lang="ru-RU" dirty="0" err="1"/>
              <a:t>болуға</a:t>
            </a:r>
            <a:r>
              <a:rPr lang="ru-RU" dirty="0"/>
              <a:t>» </a:t>
            </a:r>
            <a:r>
              <a:rPr lang="ru-RU" dirty="0" err="1"/>
              <a:t>деген</a:t>
            </a:r>
            <a:r>
              <a:rPr lang="ru-RU" dirty="0"/>
              <a:t> </a:t>
            </a:r>
            <a:r>
              <a:rPr lang="ru-RU" dirty="0" err="1"/>
              <a:t>объективті</a:t>
            </a:r>
            <a:r>
              <a:rPr lang="ru-RU" dirty="0"/>
              <a:t> </a:t>
            </a:r>
            <a:r>
              <a:rPr lang="ru-RU" dirty="0" err="1"/>
              <a:t>сұранымы</a:t>
            </a:r>
            <a:r>
              <a:rPr lang="ru-RU" dirty="0"/>
              <a:t> </a:t>
            </a:r>
            <a:r>
              <a:rPr lang="ru-RU" dirty="0" err="1"/>
              <a:t>әлеуметтік</a:t>
            </a:r>
            <a:r>
              <a:rPr lang="ru-RU" dirty="0"/>
              <a:t> </a:t>
            </a:r>
            <a:r>
              <a:rPr lang="ru-RU" dirty="0" err="1"/>
              <a:t>педагогиканың</a:t>
            </a:r>
            <a:r>
              <a:rPr lang="ru-RU" dirty="0"/>
              <a:t> </a:t>
            </a:r>
            <a:r>
              <a:rPr lang="ru-RU" dirty="0" err="1"/>
              <a:t>социумның</a:t>
            </a:r>
            <a:r>
              <a:rPr lang="ru-RU" dirty="0"/>
              <a:t> </a:t>
            </a:r>
            <a:r>
              <a:rPr lang="ru-RU" dirty="0" err="1"/>
              <a:t>барлық</a:t>
            </a:r>
            <a:r>
              <a:rPr lang="ru-RU" dirty="0"/>
              <a:t> </a:t>
            </a:r>
            <a:r>
              <a:rPr lang="ru-RU" dirty="0" err="1"/>
              <a:t>институттарына</a:t>
            </a:r>
            <a:r>
              <a:rPr lang="ru-RU" dirty="0"/>
              <a:t> </a:t>
            </a:r>
            <a:r>
              <a:rPr lang="ru-RU" dirty="0" err="1"/>
              <a:t>әсер</a:t>
            </a:r>
            <a:r>
              <a:rPr lang="ru-RU" dirty="0"/>
              <a:t> </a:t>
            </a:r>
            <a:r>
              <a:rPr lang="ru-RU" dirty="0" err="1"/>
              <a:t>ету</a:t>
            </a:r>
            <a:r>
              <a:rPr lang="ru-RU" dirty="0"/>
              <a:t> </a:t>
            </a:r>
            <a:r>
              <a:rPr lang="ru-RU" dirty="0" err="1"/>
              <a:t>спектрін</a:t>
            </a:r>
            <a:r>
              <a:rPr lang="ru-RU" dirty="0"/>
              <a:t> </a:t>
            </a:r>
            <a:r>
              <a:rPr lang="ru-RU" dirty="0" err="1"/>
              <a:t>кеңеюі</a:t>
            </a:r>
            <a:r>
              <a:rPr lang="ru-RU" dirty="0"/>
              <a:t> мен </a:t>
            </a:r>
            <a:r>
              <a:rPr lang="ru-RU" dirty="0" err="1"/>
              <a:t>тереңдетілуін</a:t>
            </a:r>
            <a:r>
              <a:rPr lang="ru-RU" dirty="0"/>
              <a:t> </a:t>
            </a:r>
            <a:r>
              <a:rPr lang="ru-RU" dirty="0" err="1"/>
              <a:t>көздейді</a:t>
            </a:r>
            <a:r>
              <a:rPr lang="ru-RU" dirty="0"/>
              <a:t>. </a:t>
            </a:r>
            <a:r>
              <a:rPr lang="ru-RU" dirty="0" err="1"/>
              <a:t>Енді</a:t>
            </a:r>
            <a:r>
              <a:rPr lang="ru-RU" dirty="0"/>
              <a:t> </a:t>
            </a:r>
            <a:r>
              <a:rPr lang="ru-RU" dirty="0" err="1"/>
              <a:t>бір</a:t>
            </a:r>
            <a:r>
              <a:rPr lang="ru-RU" dirty="0"/>
              <a:t> </a:t>
            </a:r>
            <a:r>
              <a:rPr lang="ru-RU" dirty="0" err="1"/>
              <a:t>жағынан</a:t>
            </a:r>
            <a:r>
              <a:rPr lang="ru-RU" dirty="0"/>
              <a:t>, </a:t>
            </a:r>
            <a:r>
              <a:rPr lang="ru-RU" dirty="0" err="1"/>
              <a:t>өзінің</a:t>
            </a:r>
            <a:r>
              <a:rPr lang="ru-RU" dirty="0"/>
              <a:t> </a:t>
            </a:r>
            <a:r>
              <a:rPr lang="ru-RU" dirty="0" err="1"/>
              <a:t>социумның</a:t>
            </a:r>
            <a:r>
              <a:rPr lang="ru-RU" dirty="0"/>
              <a:t> </a:t>
            </a:r>
            <a:r>
              <a:rPr lang="ru-RU" dirty="0" err="1"/>
              <a:t>дамуына</a:t>
            </a:r>
            <a:r>
              <a:rPr lang="ru-RU" dirty="0"/>
              <a:t> </a:t>
            </a:r>
            <a:r>
              <a:rPr lang="ru-RU" dirty="0" err="1"/>
              <a:t>тигізетін</a:t>
            </a:r>
            <a:r>
              <a:rPr lang="ru-RU" dirty="0"/>
              <a:t> </a:t>
            </a:r>
            <a:r>
              <a:rPr lang="ru-RU" dirty="0" err="1"/>
              <a:t>әсері</a:t>
            </a:r>
            <a:r>
              <a:rPr lang="ru-RU" dirty="0"/>
              <a:t> </a:t>
            </a:r>
            <a:r>
              <a:rPr lang="ru-RU" dirty="0" err="1"/>
              <a:t>бойынша</a:t>
            </a:r>
            <a:r>
              <a:rPr lang="ru-RU" dirty="0"/>
              <a:t> кем </a:t>
            </a:r>
            <a:r>
              <a:rPr lang="ru-RU" dirty="0" err="1"/>
              <a:t>түспейтін</a:t>
            </a:r>
            <a:r>
              <a:rPr lang="ru-RU" dirty="0"/>
              <a:t> </a:t>
            </a:r>
            <a:r>
              <a:rPr lang="ru-RU" dirty="0" err="1"/>
              <a:t>субъективті</a:t>
            </a:r>
            <a:r>
              <a:rPr lang="ru-RU" dirty="0"/>
              <a:t> (</a:t>
            </a:r>
            <a:r>
              <a:rPr lang="ru-RU" dirty="0" err="1"/>
              <a:t>адами</a:t>
            </a:r>
            <a:r>
              <a:rPr lang="ru-RU" dirty="0"/>
              <a:t>) фактор, </a:t>
            </a:r>
            <a:r>
              <a:rPr lang="ru-RU" dirty="0" err="1"/>
              <a:t>яғни</a:t>
            </a:r>
            <a:r>
              <a:rPr lang="ru-RU" dirty="0"/>
              <a:t> </a:t>
            </a:r>
            <a:r>
              <a:rPr lang="ru-RU" dirty="0" err="1"/>
              <a:t>оның</a:t>
            </a:r>
            <a:r>
              <a:rPr lang="ru-RU" dirty="0"/>
              <a:t> </a:t>
            </a:r>
            <a:r>
              <a:rPr lang="ru-RU" dirty="0" err="1"/>
              <a:t>әлеуметтік-педагогикалық</a:t>
            </a:r>
            <a:r>
              <a:rPr lang="ru-RU" dirty="0"/>
              <a:t> </a:t>
            </a:r>
            <a:r>
              <a:rPr lang="ru-RU" dirty="0" err="1"/>
              <a:t>практикамен</a:t>
            </a:r>
            <a:r>
              <a:rPr lang="ru-RU" dirty="0"/>
              <a:t> </a:t>
            </a:r>
            <a:r>
              <a:rPr lang="ru-RU" dirty="0" err="1"/>
              <a:t>байланысты</a:t>
            </a:r>
            <a:r>
              <a:rPr lang="ru-RU" dirty="0"/>
              <a:t> </a:t>
            </a:r>
            <a:r>
              <a:rPr lang="ru-RU" dirty="0" err="1"/>
              <a:t>бөлігі</a:t>
            </a:r>
            <a:r>
              <a:rPr lang="ru-RU" dirty="0"/>
              <a:t> </a:t>
            </a:r>
            <a:r>
              <a:rPr lang="ru-RU" dirty="0" err="1"/>
              <a:t>әлеуметтік</a:t>
            </a:r>
            <a:r>
              <a:rPr lang="ru-RU" dirty="0"/>
              <a:t> </a:t>
            </a:r>
            <a:r>
              <a:rPr lang="ru-RU" dirty="0" err="1"/>
              <a:t>педагогиканың</a:t>
            </a:r>
            <a:r>
              <a:rPr lang="ru-RU" dirty="0"/>
              <a:t> даму </a:t>
            </a:r>
            <a:r>
              <a:rPr lang="ru-RU" dirty="0" err="1"/>
              <a:t>шарттарын</a:t>
            </a:r>
            <a:r>
              <a:rPr lang="ru-RU" dirty="0"/>
              <a:t> </a:t>
            </a:r>
            <a:r>
              <a:rPr lang="ru-RU" dirty="0" err="1"/>
              <a:t>өзгертеді</a:t>
            </a:r>
            <a:r>
              <a:rPr lang="ru-RU" dirty="0"/>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19</a:t>
            </a:fld>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Жоспары:</a:t>
            </a:r>
            <a:endParaRPr lang="ru-RU" dirty="0"/>
          </a:p>
        </p:txBody>
      </p:sp>
      <p:sp>
        <p:nvSpPr>
          <p:cNvPr id="3" name="Содержимое 2"/>
          <p:cNvSpPr>
            <a:spLocks noGrp="1"/>
          </p:cNvSpPr>
          <p:nvPr>
            <p:ph idx="1"/>
          </p:nvPr>
        </p:nvSpPr>
        <p:spPr/>
        <p:txBody>
          <a:bodyPr/>
          <a:lstStyle/>
          <a:p>
            <a:r>
              <a:rPr lang="kk-KZ" dirty="0" smtClean="0"/>
              <a:t>Әлеуметтік педагогиканың мақсаты</a:t>
            </a:r>
          </a:p>
          <a:p>
            <a:r>
              <a:rPr lang="kk-KZ" dirty="0" smtClean="0"/>
              <a:t>Әлеуметтік педагогиканың даму кезеңдері</a:t>
            </a:r>
          </a:p>
          <a:p>
            <a:r>
              <a:rPr lang="ru-RU" dirty="0" err="1"/>
              <a:t>Ә</a:t>
            </a:r>
            <a:r>
              <a:rPr lang="ru-RU" dirty="0" err="1" smtClean="0"/>
              <a:t>леуметтік</a:t>
            </a:r>
            <a:r>
              <a:rPr lang="ru-RU" dirty="0" smtClean="0"/>
              <a:t> </a:t>
            </a:r>
            <a:r>
              <a:rPr lang="ru-RU" dirty="0" err="1" smtClean="0"/>
              <a:t>педагогиканың</a:t>
            </a:r>
            <a:r>
              <a:rPr lang="ru-RU" dirty="0" smtClean="0"/>
              <a:t> </a:t>
            </a:r>
            <a:r>
              <a:rPr lang="ru-RU" dirty="0" err="1" smtClean="0"/>
              <a:t>жағымды</a:t>
            </a:r>
            <a:r>
              <a:rPr lang="ru-RU" dirty="0" smtClean="0"/>
              <a:t> </a:t>
            </a:r>
            <a:r>
              <a:rPr lang="ru-RU" dirty="0" err="1" smtClean="0"/>
              <a:t>дамуын</a:t>
            </a:r>
            <a:r>
              <a:rPr lang="ru-RU" dirty="0" smtClean="0"/>
              <a:t> </a:t>
            </a:r>
            <a:r>
              <a:rPr lang="ru-RU" dirty="0" err="1" smtClean="0"/>
              <a:t>қамтамасыз</a:t>
            </a:r>
            <a:r>
              <a:rPr lang="ru-RU" dirty="0" smtClean="0"/>
              <a:t> </a:t>
            </a:r>
            <a:r>
              <a:rPr lang="ru-RU" dirty="0" err="1" smtClean="0"/>
              <a:t>ету</a:t>
            </a:r>
            <a:r>
              <a:rPr lang="ru-RU" dirty="0" smtClean="0"/>
              <a:t> </a:t>
            </a:r>
            <a:r>
              <a:rPr lang="ru-RU" dirty="0" err="1" smtClean="0"/>
              <a:t>үшін</a:t>
            </a:r>
            <a:r>
              <a:rPr lang="ru-RU" dirty="0" smtClean="0"/>
              <a:t> </a:t>
            </a:r>
            <a:r>
              <a:rPr lang="ru-RU" dirty="0" err="1" smtClean="0"/>
              <a:t>негізгі</a:t>
            </a:r>
            <a:r>
              <a:rPr lang="ru-RU" dirty="0" smtClean="0"/>
              <a:t> </a:t>
            </a:r>
            <a:r>
              <a:rPr lang="ru-RU" dirty="0" err="1" smtClean="0"/>
              <a:t>үш</a:t>
            </a:r>
            <a:r>
              <a:rPr lang="ru-RU" dirty="0" smtClean="0"/>
              <a:t> </a:t>
            </a:r>
            <a:r>
              <a:rPr lang="ru-RU" dirty="0" err="1" smtClean="0"/>
              <a:t>шартты</a:t>
            </a:r>
            <a:endParaRPr lang="ru-RU" dirty="0" smtClean="0"/>
          </a:p>
          <a:p>
            <a:endParaRPr lang="kk-KZ" dirty="0" smtClean="0"/>
          </a:p>
          <a:p>
            <a:endParaRPr lang="kk-KZ" dirty="0" smtClean="0"/>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2</a:t>
            </a:fld>
            <a:endParaRPr lang="ru-R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ru-RU" dirty="0" smtClean="0"/>
              <a:t>       </a:t>
            </a:r>
            <a:r>
              <a:rPr lang="ru-RU" dirty="0" err="1" smtClean="0">
                <a:latin typeface="Times New Roman" pitchFamily="18" charset="0"/>
                <a:cs typeface="Times New Roman" pitchFamily="18" charset="0"/>
              </a:rPr>
              <a:t>Әлеуметтік-педагогикалық</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соның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көрсетіліп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практикасының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алаңдататын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беталыстармен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жағымды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беталыстар</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орын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әлеуметтік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педагогиканың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жағымды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дамуын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қамтамасыз</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негізгі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асыру</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қажет</a:t>
            </a:r>
            <a:endParaRPr lang="ru-RU"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BF62CCCA-9B35-4FC2-BFD2-387E0C367BDD}" type="slidenum">
              <a:rPr lang="ru-RU" smtClean="0"/>
              <a:pPr/>
              <a:t>20</a:t>
            </a:fld>
            <a:endParaRPr lang="ru-RU"/>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dirty="0" err="1">
                <a:latin typeface="Times New Roman" pitchFamily="18" charset="0"/>
                <a:cs typeface="Times New Roman" pitchFamily="18" charset="0"/>
              </a:rPr>
              <a:t>Бірінші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шарты</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педагогиканың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кейінгі</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жылдары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жинақталған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әлеуметтік-педагогикалық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формасында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мұқият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жүйеге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келтіру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жіктеу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топтастыру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суреттеу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Тағы</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айта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кетейік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жаңа</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кезеңінің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маңызды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міндеті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жинақтаған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әлеуметтік-педагогикалық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сақтап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a:t>
            </a:r>
          </a:p>
        </p:txBody>
      </p:sp>
      <p:sp>
        <p:nvSpPr>
          <p:cNvPr id="4" name="Номер слайда 3"/>
          <p:cNvSpPr>
            <a:spLocks noGrp="1"/>
          </p:cNvSpPr>
          <p:nvPr>
            <p:ph type="sldNum" sz="quarter" idx="12"/>
          </p:nvPr>
        </p:nvSpPr>
        <p:spPr/>
        <p:txBody>
          <a:bodyPr/>
          <a:lstStyle/>
          <a:p>
            <a:fld id="{BF62CCCA-9B35-4FC2-BFD2-387E0C367BDD}" type="slidenum">
              <a:rPr lang="ru-RU" smtClean="0"/>
              <a:pPr/>
              <a:t>21</a:t>
            </a:fld>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556792"/>
            <a:ext cx="8229600" cy="4389120"/>
          </a:xfrm>
        </p:spPr>
        <p:txBody>
          <a:bodyPr>
            <a:normAutofit fontScale="92500" lnSpcReduction="10000"/>
          </a:bodyPr>
          <a:lstStyle/>
          <a:p>
            <a:r>
              <a:rPr lang="ru-RU" dirty="0" err="1">
                <a:latin typeface="Times New Roman" pitchFamily="18" charset="0"/>
                <a:cs typeface="Times New Roman" pitchFamily="18" charset="0"/>
              </a:rPr>
              <a:t>Екінші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шарты</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педагогика </a:t>
            </a:r>
            <a:r>
              <a:rPr lang="ru-RU" dirty="0" err="1">
                <a:latin typeface="Times New Roman" pitchFamily="18" charset="0"/>
                <a:cs typeface="Times New Roman" pitchFamily="18" charset="0"/>
              </a:rPr>
              <a:t>саласындағы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жетекші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көзқарастарының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принципиалды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өзгешеліктерінен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әсіресе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секторларында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әкімшілік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шешімдер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іс-жүзінде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өзгешеліктерінен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ымыраларды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іздеу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көзқарастарды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тек </a:t>
            </a:r>
            <a:r>
              <a:rPr lang="ru-RU" dirty="0" err="1">
                <a:latin typeface="Times New Roman" pitchFamily="18" charset="0"/>
                <a:cs typeface="Times New Roman" pitchFamily="18" charset="0"/>
              </a:rPr>
              <a:t>қана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корпоративтік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ғылыми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ғылыми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монополиялануына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соқтырады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ғыылмның</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тарихынан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болғандай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ешқандай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жақсылыққа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әкелмейді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практикадағы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деформацияларға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ғылымның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тоқырауына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соқтырады</a:t>
            </a:r>
            <a:r>
              <a:rPr lang="ru-RU" dirty="0">
                <a:latin typeface="Times New Roman" pitchFamily="18" charset="0"/>
                <a:cs typeface="Times New Roman" pitchFamily="18" charset="0"/>
              </a:rPr>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22</a:t>
            </a:fld>
            <a:endParaRPr 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980728"/>
            <a:ext cx="8291264" cy="5343872"/>
          </a:xfrm>
        </p:spPr>
        <p:txBody>
          <a:bodyPr>
            <a:normAutofit fontScale="92500"/>
          </a:bodyPr>
          <a:lstStyle/>
          <a:p>
            <a:r>
              <a:rPr lang="ru-RU" dirty="0" err="1">
                <a:latin typeface="Times New Roman" pitchFamily="18" charset="0"/>
                <a:cs typeface="Times New Roman" pitchFamily="18" charset="0"/>
              </a:rPr>
              <a:t>Үшінші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шарты</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барлық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секторларын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мамандандыру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қызметкерлер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педагогтарды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даярлау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көбінесе</a:t>
            </a:r>
            <a:r>
              <a:rPr lang="ru-RU" dirty="0">
                <a:latin typeface="Times New Roman" pitchFamily="18" charset="0"/>
                <a:cs typeface="Times New Roman" pitchFamily="18" charset="0"/>
              </a:rPr>
              <a:t> социум </a:t>
            </a:r>
            <a:r>
              <a:rPr lang="ru-RU" dirty="0" err="1">
                <a:latin typeface="Times New Roman" pitchFamily="18" charset="0"/>
                <a:cs typeface="Times New Roman" pitchFamily="18" charset="0"/>
              </a:rPr>
              <a:t>проблемаларының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қазіргі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уақыттағы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түсініктеріне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негізделумен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ұйымдастырылып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отырады</a:t>
            </a:r>
            <a:r>
              <a:rPr lang="ru-RU" dirty="0">
                <a:latin typeface="Times New Roman" pitchFamily="18" charset="0"/>
                <a:cs typeface="Times New Roman" pitchFamily="18" charset="0"/>
              </a:rPr>
              <a:t>, ал </a:t>
            </a:r>
            <a:r>
              <a:rPr lang="ru-RU" dirty="0" err="1">
                <a:latin typeface="Times New Roman" pitchFamily="18" charset="0"/>
                <a:cs typeface="Times New Roman" pitchFamily="18" charset="0"/>
              </a:rPr>
              <a:t>қазіргі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студенттерге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ертеңгі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күннің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жағдайларында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жұмыс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істеп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отыруына</a:t>
            </a:r>
            <a:r>
              <a:rPr lang="ru-RU" dirty="0">
                <a:latin typeface="Times New Roman" pitchFamily="18" charset="0"/>
                <a:cs typeface="Times New Roman" pitchFamily="18" charset="0"/>
              </a:rPr>
              <a:t> тура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кереғарлық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болжамдау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саласының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мамандарының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күш-жігерін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ықпалдастыру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арқылы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шешіліп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қазіргі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келешектің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міндеттерін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кәсіби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көзқарас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қажет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Осылайша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педагогиканы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дамыту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қатысы</a:t>
            </a:r>
            <a:r>
              <a:rPr lang="ru-RU" dirty="0">
                <a:latin typeface="Times New Roman" pitchFamily="18" charset="0"/>
                <a:cs typeface="Times New Roman" pitchFamily="18" charset="0"/>
              </a:rPr>
              <a:t> бар </a:t>
            </a:r>
            <a:r>
              <a:rPr lang="ru-RU" dirty="0" err="1">
                <a:latin typeface="Times New Roman" pitchFamily="18" charset="0"/>
                <a:cs typeface="Times New Roman" pitchFamily="18" charset="0"/>
              </a:rPr>
              <a:t>әркімнің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қызметінле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кәсіби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шеберлікті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арттырып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отыруды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қажет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етеді</a:t>
            </a:r>
            <a:r>
              <a:rPr lang="ru-RU" dirty="0">
                <a:latin typeface="Times New Roman" pitchFamily="18" charset="0"/>
                <a:cs typeface="Times New Roman" pitchFamily="18" charset="0"/>
              </a:rPr>
              <a:t>.</a:t>
            </a: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23</a:t>
            </a:fld>
            <a:endParaRPr lang="ru-RU"/>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412776"/>
            <a:ext cx="8229600" cy="4389120"/>
          </a:xfrm>
        </p:spPr>
        <p:txBody>
          <a:bodyPr>
            <a:normAutofit/>
          </a:bodyPr>
          <a:lstStyle/>
          <a:p>
            <a:pPr>
              <a:buNone/>
            </a:pPr>
            <a:r>
              <a:rPr lang="ru-RU" dirty="0" smtClean="0"/>
              <a:t>      </a:t>
            </a:r>
            <a:r>
              <a:rPr lang="ru-RU" i="1" dirty="0" smtClean="0">
                <a:latin typeface="Times New Roman" pitchFamily="18" charset="0"/>
                <a:cs typeface="Times New Roman" pitchFamily="18" charset="0"/>
              </a:rPr>
              <a:t>Осы </a:t>
            </a:r>
            <a:r>
              <a:rPr lang="ru-RU" i="1" dirty="0" err="1">
                <a:latin typeface="Times New Roman" pitchFamily="18" charset="0"/>
                <a:cs typeface="Times New Roman" pitchFamily="18" charset="0"/>
              </a:rPr>
              <a:t>негізгі</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үш</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шарттың</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жүзеге</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асырылуын</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қамтамасыз</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ете</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алатын</a:t>
            </a:r>
            <a:r>
              <a:rPr lang="ru-RU" i="1" dirty="0">
                <a:latin typeface="Times New Roman" pitchFamily="18" charset="0"/>
                <a:cs typeface="Times New Roman" pitchFamily="18" charset="0"/>
              </a:rPr>
              <a:t> аса </a:t>
            </a:r>
            <a:r>
              <a:rPr lang="ru-RU" i="1" dirty="0" err="1">
                <a:latin typeface="Times New Roman" pitchFamily="18" charset="0"/>
                <a:cs typeface="Times New Roman" pitchFamily="18" charset="0"/>
              </a:rPr>
              <a:t>маңызды</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тетігіне</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әлеуметтік</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педагогтың</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кәсіби</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мәдениеті</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жатады</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ол</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күнделікті</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әлеуметтік</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проблемаларды</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социумда</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шешіп</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адамдардың</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өзара</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әрекеттесуінің</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сол</a:t>
            </a:r>
            <a:r>
              <a:rPr lang="ru-RU" i="1" dirty="0">
                <a:latin typeface="Times New Roman" pitchFamily="18" charset="0"/>
                <a:cs typeface="Times New Roman" pitchFamily="18" charset="0"/>
              </a:rPr>
              <a:t> не </a:t>
            </a:r>
            <a:r>
              <a:rPr lang="ru-RU" i="1" dirty="0" err="1">
                <a:latin typeface="Times New Roman" pitchFamily="18" charset="0"/>
                <a:cs typeface="Times New Roman" pitchFamily="18" charset="0"/>
              </a:rPr>
              <a:t>өзге</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проблемасы</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бойынша</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ғылыми</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зерттеулерді</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жүргізіп</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әлеуметтік</a:t>
            </a:r>
            <a:r>
              <a:rPr lang="ru-RU" i="1" dirty="0">
                <a:latin typeface="Times New Roman" pitchFamily="18" charset="0"/>
                <a:cs typeface="Times New Roman" pitchFamily="18" charset="0"/>
              </a:rPr>
              <a:t> сала не </a:t>
            </a:r>
            <a:r>
              <a:rPr lang="ru-RU" i="1" dirty="0" err="1">
                <a:latin typeface="Times New Roman" pitchFamily="18" charset="0"/>
                <a:cs typeface="Times New Roman" pitchFamily="18" charset="0"/>
              </a:rPr>
              <a:t>соның</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секторлары</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шеңберінде</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басқару</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шешімдерін</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қабылдап</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білім</a:t>
            </a:r>
            <a:r>
              <a:rPr lang="ru-RU" i="1" dirty="0">
                <a:latin typeface="Times New Roman" pitchFamily="18" charset="0"/>
                <a:cs typeface="Times New Roman" pitchFamily="18" charset="0"/>
              </a:rPr>
              <a:t> беру </a:t>
            </a:r>
            <a:r>
              <a:rPr lang="ru-RU" i="1" dirty="0" err="1">
                <a:latin typeface="Times New Roman" pitchFamily="18" charset="0"/>
                <a:cs typeface="Times New Roman" pitchFamily="18" charset="0"/>
              </a:rPr>
              <a:t>кешенінің</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әртүрлі</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деңгейлерінде</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мамандар</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даярлаумен</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айналысады</a:t>
            </a:r>
            <a:r>
              <a:rPr lang="ru-RU" i="1" dirty="0">
                <a:latin typeface="Times New Roman" pitchFamily="18" charset="0"/>
                <a:cs typeface="Times New Roman" pitchFamily="18" charset="0"/>
              </a:rPr>
              <a:t> </a:t>
            </a:r>
            <a:r>
              <a:rPr lang="ru-RU" i="1" dirty="0" err="1">
                <a:latin typeface="Times New Roman" pitchFamily="18" charset="0"/>
                <a:cs typeface="Times New Roman" pitchFamily="18" charset="0"/>
              </a:rPr>
              <a:t>және</a:t>
            </a:r>
            <a:r>
              <a:rPr lang="ru-RU" i="1" dirty="0">
                <a:latin typeface="Times New Roman" pitchFamily="18" charset="0"/>
                <a:cs typeface="Times New Roman" pitchFamily="18" charset="0"/>
              </a:rPr>
              <a:t> т.б</a:t>
            </a:r>
          </a:p>
        </p:txBody>
      </p:sp>
      <p:sp>
        <p:nvSpPr>
          <p:cNvPr id="4" name="Номер слайда 3"/>
          <p:cNvSpPr>
            <a:spLocks noGrp="1"/>
          </p:cNvSpPr>
          <p:nvPr>
            <p:ph type="sldNum" sz="quarter" idx="12"/>
          </p:nvPr>
        </p:nvSpPr>
        <p:spPr/>
        <p:txBody>
          <a:bodyPr/>
          <a:lstStyle/>
          <a:p>
            <a:fld id="{BF62CCCA-9B35-4FC2-BFD2-387E0C367BDD}" type="slidenum">
              <a:rPr lang="ru-RU" smtClean="0"/>
              <a:pPr/>
              <a:t>24</a:t>
            </a:fld>
            <a:endParaRPr lang="ru-RU"/>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 </a:t>
            </a:r>
            <a:endParaRPr lang="ru-RU" dirty="0"/>
          </a:p>
        </p:txBody>
      </p:sp>
      <p:sp>
        <p:nvSpPr>
          <p:cNvPr id="3" name="Содержимое 2"/>
          <p:cNvSpPr>
            <a:spLocks noGrp="1"/>
          </p:cNvSpPr>
          <p:nvPr>
            <p:ph idx="1"/>
          </p:nvPr>
        </p:nvSpPr>
        <p:spPr/>
        <p:txBody>
          <a:bodyPr/>
          <a:lstStyle/>
          <a:p>
            <a:r>
              <a:rPr lang="en-US" smtClean="0"/>
              <a:t> </a:t>
            </a:r>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25</a:t>
            </a:fld>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kk-KZ" i="1" dirty="0" smtClean="0"/>
              <a:t>       Әлеуметтік </a:t>
            </a:r>
            <a:r>
              <a:rPr lang="kk-KZ" i="1" dirty="0"/>
              <a:t>педагогика</a:t>
            </a:r>
            <a:r>
              <a:rPr lang="kk-KZ" dirty="0"/>
              <a:t> мемлекет пен қоғамның өз азаматтарын тәрбиелеуде қалыптасқан заңнамаларының негізінен, тәрбие институттарын құруынан, оқыту және кәсіби даярлау, олардың қолданылуын қамтамасыз етуінен көрінетін қызметін зерттейді. </a:t>
            </a:r>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3</a:t>
            </a:fld>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i="1" dirty="0" smtClean="0">
                <a:latin typeface="Times New Roman" pitchFamily="18" charset="0"/>
                <a:cs typeface="Times New Roman" pitchFamily="18" charset="0"/>
              </a:rPr>
              <a:t>Ә</a:t>
            </a:r>
            <a:r>
              <a:rPr lang="kk-KZ" i="1" dirty="0" smtClean="0">
                <a:latin typeface="Times New Roman" pitchFamily="18" charset="0"/>
                <a:cs typeface="Times New Roman" pitchFamily="18" charset="0"/>
              </a:rPr>
              <a:t>леуметтік педагогиканың мақсаты</a:t>
            </a:r>
            <a:r>
              <a:rPr lang="kk-KZ"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10000"/>
          </a:bodyPr>
          <a:lstStyle/>
          <a:p>
            <a:pPr>
              <a:buNone/>
            </a:pPr>
            <a:r>
              <a:rPr lang="kk-KZ" dirty="0" smtClean="0"/>
              <a:t>      </a:t>
            </a:r>
            <a:r>
              <a:rPr lang="kk-KZ" dirty="0" smtClean="0">
                <a:latin typeface="Times New Roman" pitchFamily="18" charset="0"/>
                <a:cs typeface="Times New Roman" pitchFamily="18" charset="0"/>
              </a:rPr>
              <a:t>Әлеуметтік </a:t>
            </a:r>
            <a:r>
              <a:rPr lang="kk-KZ" dirty="0">
                <a:latin typeface="Times New Roman" pitchFamily="18" charset="0"/>
                <a:cs typeface="Times New Roman" pitchFamily="18" charset="0"/>
              </a:rPr>
              <a:t>педагогика жеке тұлғаның өзгешеліктері мен ол өмір сүретін мемлекеттің (қоғамның) әлеуметтік мәдениетін ескере отырып, әлеуметтік тұрғыда қалыптасуына жағдай жасауы қажет. Бұл ортаның және адамның жасы мен басқалардан өзгешеліктеріне қарай өзара әрекетін үйлестіруді жолға қояды. Басқалардан өзгешелік – бұл бір адамның басқа адамнан айырмашылығы. Бұл адамның ерік күші ерекшеліктерінен, жеке мүмкіндіктерінен (мысалы, мүмкіндіктері шектеулі, ерекше күтім қажет адамдар), қалыптасқан ұстанымдарынан, өзіне, өзгелерге, қоршаған ортаға деген көзқарастарынан көрінеді</a:t>
            </a:r>
            <a:r>
              <a:rPr lang="kk-KZ" dirty="0"/>
              <a:t>.</a:t>
            </a:r>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4</a:t>
            </a:fld>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kk-KZ" dirty="0" smtClean="0"/>
              <a:t>     Әлеуметтік </a:t>
            </a:r>
            <a:r>
              <a:rPr lang="kk-KZ" dirty="0"/>
              <a:t>педагогиканың пайда болуы және алғашқы кездегі дамуы ерекшеліктерінің бірі өзінің сапалық жағдайларында бір уақытта дами бастағанында болды: (әлеуметтік) практикалық іс-әрекет саласы ретінде, білім беру кешені ретінде, ғылыми пән ретінде. </a:t>
            </a:r>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5</a:t>
            </a:fld>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29600" cy="1143000"/>
          </a:xfrm>
        </p:spPr>
        <p:txBody>
          <a:bodyPr/>
          <a:lstStyle/>
          <a:p>
            <a:pPr algn="ctr"/>
            <a:r>
              <a:rPr lang="kk-KZ" dirty="0" smtClean="0"/>
              <a:t>Даму кезеңдері</a:t>
            </a:r>
            <a:endParaRPr lang="ru-RU" dirty="0"/>
          </a:p>
        </p:txBody>
      </p:sp>
      <p:graphicFrame>
        <p:nvGraphicFramePr>
          <p:cNvPr id="4" name="Содержимое 3"/>
          <p:cNvGraphicFramePr>
            <a:graphicFrameLocks noGrp="1"/>
          </p:cNvGraphicFramePr>
          <p:nvPr>
            <p:ph idx="1"/>
          </p:nvPr>
        </p:nvGraphicFramePr>
        <p:xfrm>
          <a:off x="0" y="1628800"/>
          <a:ext cx="9144000" cy="52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BF62CCCA-9B35-4FC2-BFD2-387E0C367BDD}" type="slidenum">
              <a:rPr lang="ru-RU" smtClean="0"/>
              <a:pPr/>
              <a:t>6</a:t>
            </a:fld>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Бірінші кезең</a:t>
            </a:r>
            <a:endParaRPr lang="ru-RU" dirty="0"/>
          </a:p>
        </p:txBody>
      </p:sp>
      <p:sp>
        <p:nvSpPr>
          <p:cNvPr id="3" name="Содержимое 2"/>
          <p:cNvSpPr>
            <a:spLocks noGrp="1"/>
          </p:cNvSpPr>
          <p:nvPr>
            <p:ph idx="1"/>
          </p:nvPr>
        </p:nvSpPr>
        <p:spPr/>
        <p:txBody>
          <a:bodyPr/>
          <a:lstStyle/>
          <a:p>
            <a:pPr>
              <a:buNone/>
            </a:pPr>
            <a:r>
              <a:rPr lang="kk-KZ" dirty="0" smtClean="0"/>
              <a:t>       Бірінші </a:t>
            </a:r>
            <a:r>
              <a:rPr lang="kk-KZ" dirty="0"/>
              <a:t>кезеңнің – әлеуметтік педагогиканың эмпирикалық даму кезеңінің уақыттық шекараларын жуықтап алғанда XX ғасырдың</a:t>
            </a:r>
            <a:r>
              <a:rPr lang="kk-KZ" i="1" dirty="0"/>
              <a:t> 80-90-шы жылдарының </a:t>
            </a:r>
            <a:r>
              <a:rPr lang="kk-KZ" dirty="0"/>
              <a:t>межесімен, яғни әлеуметтік педагогиканың мамандық ретінде, ғылыми пән ретінде, кәсіби қызметтің түрі ретінде пайда болуына дейінгі кезең деп белгілеуге болады. </a:t>
            </a:r>
            <a:endParaRPr lang="ru-RU" dirty="0"/>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7</a:t>
            </a:fld>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1340768"/>
            <a:ext cx="8229600" cy="4389120"/>
          </a:xfrm>
        </p:spPr>
        <p:txBody>
          <a:bodyPr>
            <a:normAutofit lnSpcReduction="10000"/>
          </a:bodyPr>
          <a:lstStyle/>
          <a:p>
            <a:pPr>
              <a:buNone/>
            </a:pPr>
            <a:r>
              <a:rPr lang="kk-KZ" dirty="0" smtClean="0"/>
              <a:t>     Осы </a:t>
            </a:r>
            <a:r>
              <a:rPr lang="kk-KZ" dirty="0"/>
              <a:t>кезеңде, шын мәнінде әлеуметтік-педагогикалық қызмет өзге мамандықтағы социалистердің (мұғалімдердің, дәрігерлердің, партия қызметкерлерінің, медиктердің, мәдени-бос уақыт және жаппай спорт жұмысын ұйымдастырушылардың және т.б.) арасында «шашыратылған болатын». Осындай эксперименттік және эмпирикалық жұмыстың тәжірибесін жалпылау, оны ғылыми тұрғыдан ұғыну әлеуметтік-педагогикалық проблематика бойынша ғылыми еңбектердің пайда болуына әкелді. </a:t>
            </a:r>
            <a:endParaRPr lang="ru-RU" dirty="0"/>
          </a:p>
        </p:txBody>
      </p:sp>
      <p:sp>
        <p:nvSpPr>
          <p:cNvPr id="5" name="Номер слайда 4"/>
          <p:cNvSpPr>
            <a:spLocks noGrp="1"/>
          </p:cNvSpPr>
          <p:nvPr>
            <p:ph type="sldNum" sz="quarter" idx="12"/>
          </p:nvPr>
        </p:nvSpPr>
        <p:spPr/>
        <p:txBody>
          <a:bodyPr/>
          <a:lstStyle/>
          <a:p>
            <a:fld id="{BF62CCCA-9B35-4FC2-BFD2-387E0C367BDD}" type="slidenum">
              <a:rPr lang="ru-RU" smtClean="0"/>
              <a:pPr/>
              <a:t>8</a:t>
            </a:fld>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143000"/>
          </a:xfrm>
        </p:spPr>
        <p:txBody>
          <a:bodyPr/>
          <a:lstStyle/>
          <a:p>
            <a:pPr algn="ctr"/>
            <a:r>
              <a:rPr lang="kk-KZ" dirty="0" smtClean="0"/>
              <a:t>Екінші кезең</a:t>
            </a:r>
            <a:endParaRPr lang="ru-RU" dirty="0"/>
          </a:p>
        </p:txBody>
      </p:sp>
      <p:sp>
        <p:nvSpPr>
          <p:cNvPr id="3" name="Содержимое 2"/>
          <p:cNvSpPr>
            <a:spLocks noGrp="1"/>
          </p:cNvSpPr>
          <p:nvPr>
            <p:ph idx="1"/>
          </p:nvPr>
        </p:nvSpPr>
        <p:spPr>
          <a:xfrm>
            <a:off x="0" y="1700808"/>
            <a:ext cx="8892480" cy="4922520"/>
          </a:xfrm>
        </p:spPr>
        <p:txBody>
          <a:bodyPr>
            <a:normAutofit fontScale="92500" lnSpcReduction="20000"/>
          </a:bodyPr>
          <a:lstStyle/>
          <a:p>
            <a:pPr>
              <a:buNone/>
            </a:pPr>
            <a:r>
              <a:rPr lang="kk-KZ" dirty="0" smtClean="0">
                <a:latin typeface="Times New Roman" pitchFamily="18" charset="0"/>
                <a:cs typeface="Times New Roman" pitchFamily="18" charset="0"/>
              </a:rPr>
              <a:t>      Екінші </a:t>
            </a:r>
            <a:r>
              <a:rPr lang="kk-KZ" dirty="0">
                <a:latin typeface="Times New Roman" pitchFamily="18" charset="0"/>
                <a:cs typeface="Times New Roman" pitchFamily="18" charset="0"/>
              </a:rPr>
              <a:t>кезеңнің -</a:t>
            </a:r>
            <a:r>
              <a:rPr lang="kk-KZ" b="1" dirty="0">
                <a:latin typeface="Times New Roman" pitchFamily="18" charset="0"/>
                <a:cs typeface="Times New Roman" pitchFamily="18" charset="0"/>
              </a:rPr>
              <a:t> </a:t>
            </a:r>
            <a:r>
              <a:rPr lang="kk-KZ" dirty="0">
                <a:latin typeface="Times New Roman" pitchFamily="18" charset="0"/>
                <a:cs typeface="Times New Roman" pitchFamily="18" charset="0"/>
              </a:rPr>
              <a:t>әлеуметтік педагогиканың ғылыми-эмпирикалық даму кезеңінің уақыттық шекаралары жуықталған түрде 1989 - 1992 жылдар деп белгілеуге болады. Екінші кезеңнің әлеуметтік қорына елде орын алған түбегейлі өзгерістердің процестері айналды. 80-ші жылдардың екінші жартысында былайша атағанда «қайта құрудың», яғни Ресейдегі қоғамдық-саяси және экономикалық жүйенің күштеусіз алмасу үдерістерінің монолиттік және консервативтік білім беру жүйесінің қирауына әкеп соқтыратыны түсінікті болды. Сол уақытқа қарсы бұл жүйе оңтайлылығын жоғалтып, толықтай мемлекеттік қаржыландыруға тәуелді болып отырған, практикалық қызметте коммунистік тәрбиенің тақырыптық әдістемелері мен теориясына сүйеніп, тәрбие мен білім берудің, әсіресе әлеуметтік-педагогикалық мәселелер тұрғысында барлық қажетсінулерін қамтамасыз етпейтін педагогикалық лауазымдардың атаулығына ие болып </a:t>
            </a:r>
            <a:r>
              <a:rPr lang="kk-KZ" dirty="0" smtClean="0">
                <a:latin typeface="Times New Roman" pitchFamily="18" charset="0"/>
                <a:cs typeface="Times New Roman" pitchFamily="18" charset="0"/>
              </a:rPr>
              <a:t>отырған.</a:t>
            </a:r>
            <a:endParaRPr lang="ru-RU" dirty="0">
              <a:latin typeface="Times New Roman" pitchFamily="18" charset="0"/>
              <a:cs typeface="Times New Roman" pitchFamily="18" charset="0"/>
            </a:endParaRPr>
          </a:p>
          <a:p>
            <a:endParaRPr lang="ru-RU" dirty="0"/>
          </a:p>
        </p:txBody>
      </p:sp>
      <p:sp>
        <p:nvSpPr>
          <p:cNvPr id="4" name="Номер слайда 3"/>
          <p:cNvSpPr>
            <a:spLocks noGrp="1"/>
          </p:cNvSpPr>
          <p:nvPr>
            <p:ph type="sldNum" sz="quarter" idx="12"/>
          </p:nvPr>
        </p:nvSpPr>
        <p:spPr/>
        <p:txBody>
          <a:bodyPr/>
          <a:lstStyle/>
          <a:p>
            <a:fld id="{BF62CCCA-9B35-4FC2-BFD2-387E0C367BDD}" type="slidenum">
              <a:rPr lang="ru-RU" smtClean="0"/>
              <a:pPr/>
              <a:t>9</a:t>
            </a:fld>
            <a:endParaRPr lang="ru-RU"/>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5bdb1372d6202eade5a64bc661fcff451fe0d4b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TotalTime>
  <Words>1609</Words>
  <Application>Microsoft Office PowerPoint</Application>
  <PresentationFormat>Экран (4:3)</PresentationFormat>
  <Paragraphs>89</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Поток</vt:lpstr>
      <vt:lpstr>Әлеуметтік педагогиканың даму тарихының хронологиясы</vt:lpstr>
      <vt:lpstr>Жоспары:</vt:lpstr>
      <vt:lpstr>Презентация PowerPoint</vt:lpstr>
      <vt:lpstr>Әлеуметтік педагогиканың мақсаты. </vt:lpstr>
      <vt:lpstr>Презентация PowerPoint</vt:lpstr>
      <vt:lpstr>Даму кезеңдері</vt:lpstr>
      <vt:lpstr>Бірінші кезең</vt:lpstr>
      <vt:lpstr>Презентация PowerPoint</vt:lpstr>
      <vt:lpstr>Екінші кезең</vt:lpstr>
      <vt:lpstr>Екінші кезең мазмұндық тұрғыда</vt:lpstr>
      <vt:lpstr>Презентация PowerPoint</vt:lpstr>
      <vt:lpstr>Үшінші кезең</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Әлеуметтік педагогиканың даму кезңдері</dc:title>
  <dc:creator>User</dc:creator>
  <cp:lastModifiedBy>Admin</cp:lastModifiedBy>
  <cp:revision>17</cp:revision>
  <dcterms:created xsi:type="dcterms:W3CDTF">2012-09-23T11:55:28Z</dcterms:created>
  <dcterms:modified xsi:type="dcterms:W3CDTF">2013-09-16T03:02:41Z</dcterms:modified>
</cp:coreProperties>
</file>